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6"/>
  </p:notesMasterIdLst>
  <p:sldIdLst>
    <p:sldId id="256" r:id="rId2"/>
    <p:sldId id="257" r:id="rId3"/>
    <p:sldId id="258" r:id="rId4"/>
    <p:sldId id="259" r:id="rId5"/>
  </p:sldIdLst>
  <p:sldSz cx="20116800" cy="15544800"/>
  <p:notesSz cx="6858000" cy="9144000"/>
  <p:defaultTextStyle>
    <a:defPPr>
      <a:defRPr lang="en-US"/>
    </a:defPPr>
    <a:lvl1pPr marL="0" algn="l" defTabSz="1711757" rtl="0" eaLnBrk="1" latinLnBrk="0" hangingPunct="1">
      <a:defRPr sz="3370" kern="1200">
        <a:solidFill>
          <a:schemeClr val="tx1"/>
        </a:solidFill>
        <a:latin typeface="+mn-lt"/>
        <a:ea typeface="+mn-ea"/>
        <a:cs typeface="+mn-cs"/>
      </a:defRPr>
    </a:lvl1pPr>
    <a:lvl2pPr marL="855878" algn="l" defTabSz="1711757" rtl="0" eaLnBrk="1" latinLnBrk="0" hangingPunct="1">
      <a:defRPr sz="3370" kern="1200">
        <a:solidFill>
          <a:schemeClr val="tx1"/>
        </a:solidFill>
        <a:latin typeface="+mn-lt"/>
        <a:ea typeface="+mn-ea"/>
        <a:cs typeface="+mn-cs"/>
      </a:defRPr>
    </a:lvl2pPr>
    <a:lvl3pPr marL="1711757" algn="l" defTabSz="1711757" rtl="0" eaLnBrk="1" latinLnBrk="0" hangingPunct="1">
      <a:defRPr sz="3370" kern="1200">
        <a:solidFill>
          <a:schemeClr val="tx1"/>
        </a:solidFill>
        <a:latin typeface="+mn-lt"/>
        <a:ea typeface="+mn-ea"/>
        <a:cs typeface="+mn-cs"/>
      </a:defRPr>
    </a:lvl3pPr>
    <a:lvl4pPr marL="2567635" algn="l" defTabSz="1711757" rtl="0" eaLnBrk="1" latinLnBrk="0" hangingPunct="1">
      <a:defRPr sz="3370" kern="1200">
        <a:solidFill>
          <a:schemeClr val="tx1"/>
        </a:solidFill>
        <a:latin typeface="+mn-lt"/>
        <a:ea typeface="+mn-ea"/>
        <a:cs typeface="+mn-cs"/>
      </a:defRPr>
    </a:lvl4pPr>
    <a:lvl5pPr marL="3423514" algn="l" defTabSz="1711757" rtl="0" eaLnBrk="1" latinLnBrk="0" hangingPunct="1">
      <a:defRPr sz="3370" kern="1200">
        <a:solidFill>
          <a:schemeClr val="tx1"/>
        </a:solidFill>
        <a:latin typeface="+mn-lt"/>
        <a:ea typeface="+mn-ea"/>
        <a:cs typeface="+mn-cs"/>
      </a:defRPr>
    </a:lvl5pPr>
    <a:lvl6pPr marL="4279392" algn="l" defTabSz="1711757" rtl="0" eaLnBrk="1" latinLnBrk="0" hangingPunct="1">
      <a:defRPr sz="3370" kern="1200">
        <a:solidFill>
          <a:schemeClr val="tx1"/>
        </a:solidFill>
        <a:latin typeface="+mn-lt"/>
        <a:ea typeface="+mn-ea"/>
        <a:cs typeface="+mn-cs"/>
      </a:defRPr>
    </a:lvl6pPr>
    <a:lvl7pPr marL="5135270" algn="l" defTabSz="1711757" rtl="0" eaLnBrk="1" latinLnBrk="0" hangingPunct="1">
      <a:defRPr sz="3370" kern="1200">
        <a:solidFill>
          <a:schemeClr val="tx1"/>
        </a:solidFill>
        <a:latin typeface="+mn-lt"/>
        <a:ea typeface="+mn-ea"/>
        <a:cs typeface="+mn-cs"/>
      </a:defRPr>
    </a:lvl7pPr>
    <a:lvl8pPr marL="5991149" algn="l" defTabSz="1711757" rtl="0" eaLnBrk="1" latinLnBrk="0" hangingPunct="1">
      <a:defRPr sz="3370" kern="1200">
        <a:solidFill>
          <a:schemeClr val="tx1"/>
        </a:solidFill>
        <a:latin typeface="+mn-lt"/>
        <a:ea typeface="+mn-ea"/>
        <a:cs typeface="+mn-cs"/>
      </a:defRPr>
    </a:lvl8pPr>
    <a:lvl9pPr marL="6847027" algn="l" defTabSz="1711757" rtl="0" eaLnBrk="1" latinLnBrk="0" hangingPunct="1">
      <a:defRPr sz="337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1450"/>
  </p:normalViewPr>
  <p:slideViewPr>
    <p:cSldViewPr snapToGrid="0" snapToObjects="1">
      <p:cViewPr>
        <p:scale>
          <a:sx n="93" d="100"/>
          <a:sy n="93" d="100"/>
        </p:scale>
        <p:origin x="144"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6860AA-053E-A34F-8242-0E85E49B7049}" type="datetimeFigureOut">
              <a:rPr lang="en-US" smtClean="0"/>
              <a:t>8/5/18</a:t>
            </a:fld>
            <a:endParaRPr lang="en-US"/>
          </a:p>
        </p:txBody>
      </p:sp>
      <p:sp>
        <p:nvSpPr>
          <p:cNvPr id="4" name="Slide Image Placeholder 3"/>
          <p:cNvSpPr>
            <a:spLocks noGrp="1" noRot="1" noChangeAspect="1"/>
          </p:cNvSpPr>
          <p:nvPr>
            <p:ph type="sldImg" idx="2"/>
          </p:nvPr>
        </p:nvSpPr>
        <p:spPr>
          <a:xfrm>
            <a:off x="1431925" y="1143000"/>
            <a:ext cx="39941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FEDDAD-E22A-F346-91F2-B3EC2AA2F393}" type="slidenum">
              <a:rPr lang="en-US" smtClean="0"/>
              <a:t>‹#›</a:t>
            </a:fld>
            <a:endParaRPr lang="en-US"/>
          </a:p>
        </p:txBody>
      </p:sp>
    </p:spTree>
    <p:extLst>
      <p:ext uri="{BB962C8B-B14F-4D97-AF65-F5344CB8AC3E}">
        <p14:creationId xmlns:p14="http://schemas.microsoft.com/office/powerpoint/2010/main" val="38173205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FEDDAD-E22A-F346-91F2-B3EC2AA2F393}" type="slidenum">
              <a:rPr lang="en-US" smtClean="0"/>
              <a:t>1</a:t>
            </a:fld>
            <a:endParaRPr lang="en-US"/>
          </a:p>
        </p:txBody>
      </p:sp>
    </p:spTree>
    <p:extLst>
      <p:ext uri="{BB962C8B-B14F-4D97-AF65-F5344CB8AC3E}">
        <p14:creationId xmlns:p14="http://schemas.microsoft.com/office/powerpoint/2010/main" val="28896365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08760" y="2544023"/>
            <a:ext cx="17099280" cy="5411893"/>
          </a:xfrm>
        </p:spPr>
        <p:txBody>
          <a:bodyPr anchor="b"/>
          <a:lstStyle>
            <a:lvl1pPr algn="ctr">
              <a:defRPr sz="13200"/>
            </a:lvl1pPr>
          </a:lstStyle>
          <a:p>
            <a:r>
              <a:rPr lang="en-US"/>
              <a:t>Click to edit Master title style</a:t>
            </a:r>
            <a:endParaRPr lang="en-US" dirty="0"/>
          </a:p>
        </p:txBody>
      </p:sp>
      <p:sp>
        <p:nvSpPr>
          <p:cNvPr id="3" name="Subtitle 2"/>
          <p:cNvSpPr>
            <a:spLocks noGrp="1"/>
          </p:cNvSpPr>
          <p:nvPr>
            <p:ph type="subTitle" idx="1"/>
          </p:nvPr>
        </p:nvSpPr>
        <p:spPr>
          <a:xfrm>
            <a:off x="2514600" y="8164619"/>
            <a:ext cx="15087600" cy="3753061"/>
          </a:xfrm>
        </p:spPr>
        <p:txBody>
          <a:bodyPr/>
          <a:lstStyle>
            <a:lvl1pPr marL="0" indent="0" algn="ctr">
              <a:buNone/>
              <a:defRPr sz="5280"/>
            </a:lvl1pPr>
            <a:lvl2pPr marL="1005840" indent="0" algn="ctr">
              <a:buNone/>
              <a:defRPr sz="4400"/>
            </a:lvl2pPr>
            <a:lvl3pPr marL="2011680" indent="0" algn="ctr">
              <a:buNone/>
              <a:defRPr sz="3960"/>
            </a:lvl3pPr>
            <a:lvl4pPr marL="3017520" indent="0" algn="ctr">
              <a:buNone/>
              <a:defRPr sz="3520"/>
            </a:lvl4pPr>
            <a:lvl5pPr marL="4023360" indent="0" algn="ctr">
              <a:buNone/>
              <a:defRPr sz="3520"/>
            </a:lvl5pPr>
            <a:lvl6pPr marL="5029200" indent="0" algn="ctr">
              <a:buNone/>
              <a:defRPr sz="3520"/>
            </a:lvl6pPr>
            <a:lvl7pPr marL="6035040" indent="0" algn="ctr">
              <a:buNone/>
              <a:defRPr sz="3520"/>
            </a:lvl7pPr>
            <a:lvl8pPr marL="7040880" indent="0" algn="ctr">
              <a:buNone/>
              <a:defRPr sz="3520"/>
            </a:lvl8pPr>
            <a:lvl9pPr marL="8046720" indent="0" algn="ctr">
              <a:buNone/>
              <a:defRPr sz="35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D69D432-7AE6-554C-872B-47D8B423B9D8}" type="datetimeFigureOut">
              <a:rPr lang="en-US" smtClean="0"/>
              <a:t>8/5/18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14677307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69D432-7AE6-554C-872B-47D8B423B9D8}" type="datetimeFigureOut">
              <a:rPr lang="en-US" smtClean="0"/>
              <a:t>8/5/18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58604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372554" y="3875409"/>
            <a:ext cx="17350740" cy="6466204"/>
          </a:xfrm>
        </p:spPr>
        <p:txBody>
          <a:bodyPr anchor="b"/>
          <a:lstStyle>
            <a:lvl1pPr>
              <a:defRPr sz="13200"/>
            </a:lvl1pPr>
          </a:lstStyle>
          <a:p>
            <a:r>
              <a:rPr lang="en-US"/>
              <a:t>Click to edit Master title style</a:t>
            </a:r>
            <a:endParaRPr lang="en-US" dirty="0"/>
          </a:p>
        </p:txBody>
      </p:sp>
      <p:sp>
        <p:nvSpPr>
          <p:cNvPr id="3" name="Text Placeholder 2"/>
          <p:cNvSpPr>
            <a:spLocks noGrp="1"/>
          </p:cNvSpPr>
          <p:nvPr>
            <p:ph type="body" idx="1"/>
          </p:nvPr>
        </p:nvSpPr>
        <p:spPr>
          <a:xfrm>
            <a:off x="1372554" y="10402786"/>
            <a:ext cx="17350740" cy="3400424"/>
          </a:xfrm>
        </p:spPr>
        <p:txBody>
          <a:bodyPr/>
          <a:lstStyle>
            <a:lvl1pPr marL="0" indent="0">
              <a:buNone/>
              <a:defRPr sz="5280">
                <a:solidFill>
                  <a:schemeClr val="tx1"/>
                </a:solidFill>
              </a:defRPr>
            </a:lvl1pPr>
            <a:lvl2pPr marL="1005840" indent="0">
              <a:buNone/>
              <a:defRPr sz="4400">
                <a:solidFill>
                  <a:schemeClr val="tx1">
                    <a:tint val="75000"/>
                  </a:schemeClr>
                </a:solidFill>
              </a:defRPr>
            </a:lvl2pPr>
            <a:lvl3pPr marL="2011680" indent="0">
              <a:buNone/>
              <a:defRPr sz="3960">
                <a:solidFill>
                  <a:schemeClr val="tx1">
                    <a:tint val="75000"/>
                  </a:schemeClr>
                </a:solidFill>
              </a:defRPr>
            </a:lvl3pPr>
            <a:lvl4pPr marL="3017520" indent="0">
              <a:buNone/>
              <a:defRPr sz="3520">
                <a:solidFill>
                  <a:schemeClr val="tx1">
                    <a:tint val="75000"/>
                  </a:schemeClr>
                </a:solidFill>
              </a:defRPr>
            </a:lvl4pPr>
            <a:lvl5pPr marL="4023360" indent="0">
              <a:buNone/>
              <a:defRPr sz="3520">
                <a:solidFill>
                  <a:schemeClr val="tx1">
                    <a:tint val="75000"/>
                  </a:schemeClr>
                </a:solidFill>
              </a:defRPr>
            </a:lvl5pPr>
            <a:lvl6pPr marL="5029200" indent="0">
              <a:buNone/>
              <a:defRPr sz="3520">
                <a:solidFill>
                  <a:schemeClr val="tx1">
                    <a:tint val="75000"/>
                  </a:schemeClr>
                </a:solidFill>
              </a:defRPr>
            </a:lvl6pPr>
            <a:lvl7pPr marL="6035040" indent="0">
              <a:buNone/>
              <a:defRPr sz="3520">
                <a:solidFill>
                  <a:schemeClr val="tx1">
                    <a:tint val="75000"/>
                  </a:schemeClr>
                </a:solidFill>
              </a:defRPr>
            </a:lvl7pPr>
            <a:lvl8pPr marL="7040880" indent="0">
              <a:buNone/>
              <a:defRPr sz="3520">
                <a:solidFill>
                  <a:schemeClr val="tx1">
                    <a:tint val="75000"/>
                  </a:schemeClr>
                </a:solidFill>
              </a:defRPr>
            </a:lvl8pPr>
            <a:lvl9pPr marL="8046720" indent="0">
              <a:buNone/>
              <a:defRPr sz="352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69D432-7AE6-554C-872B-47D8B423B9D8}" type="datetimeFigureOut">
              <a:rPr lang="en-US" smtClean="0"/>
              <a:t>8/5/18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1860272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383030" y="4138083"/>
            <a:ext cx="8549640" cy="98630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0184130" y="4138083"/>
            <a:ext cx="8549640" cy="98630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D69D432-7AE6-554C-872B-47D8B423B9D8}" type="datetimeFigureOut">
              <a:rPr lang="en-US" smtClean="0"/>
              <a:t>8/5/18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390936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85650" y="827620"/>
            <a:ext cx="17350740" cy="300460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85652" y="3810636"/>
            <a:ext cx="8510348" cy="1867534"/>
          </a:xfrm>
        </p:spPr>
        <p:txBody>
          <a:bodyPr anchor="b"/>
          <a:lstStyle>
            <a:lvl1pPr marL="0" indent="0">
              <a:buNone/>
              <a:defRPr sz="5280" b="1"/>
            </a:lvl1pPr>
            <a:lvl2pPr marL="1005840" indent="0">
              <a:buNone/>
              <a:defRPr sz="4400" b="1"/>
            </a:lvl2pPr>
            <a:lvl3pPr marL="2011680" indent="0">
              <a:buNone/>
              <a:defRPr sz="3960" b="1"/>
            </a:lvl3pPr>
            <a:lvl4pPr marL="3017520" indent="0">
              <a:buNone/>
              <a:defRPr sz="3520" b="1"/>
            </a:lvl4pPr>
            <a:lvl5pPr marL="4023360" indent="0">
              <a:buNone/>
              <a:defRPr sz="3520" b="1"/>
            </a:lvl5pPr>
            <a:lvl6pPr marL="5029200" indent="0">
              <a:buNone/>
              <a:defRPr sz="3520" b="1"/>
            </a:lvl6pPr>
            <a:lvl7pPr marL="6035040" indent="0">
              <a:buNone/>
              <a:defRPr sz="3520" b="1"/>
            </a:lvl7pPr>
            <a:lvl8pPr marL="7040880" indent="0">
              <a:buNone/>
              <a:defRPr sz="3520" b="1"/>
            </a:lvl8pPr>
            <a:lvl9pPr marL="8046720" indent="0">
              <a:buNone/>
              <a:defRPr sz="3520" b="1"/>
            </a:lvl9pPr>
          </a:lstStyle>
          <a:p>
            <a:pPr lvl="0"/>
            <a:r>
              <a:rPr lang="en-US"/>
              <a:t>Click to edit Master text styles</a:t>
            </a:r>
          </a:p>
        </p:txBody>
      </p:sp>
      <p:sp>
        <p:nvSpPr>
          <p:cNvPr id="4" name="Content Placeholder 3"/>
          <p:cNvSpPr>
            <a:spLocks noGrp="1"/>
          </p:cNvSpPr>
          <p:nvPr>
            <p:ph sz="half" idx="2"/>
          </p:nvPr>
        </p:nvSpPr>
        <p:spPr>
          <a:xfrm>
            <a:off x="1385652" y="5678170"/>
            <a:ext cx="8510348" cy="83517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0184131" y="3810636"/>
            <a:ext cx="8552260" cy="1867534"/>
          </a:xfrm>
        </p:spPr>
        <p:txBody>
          <a:bodyPr anchor="b"/>
          <a:lstStyle>
            <a:lvl1pPr marL="0" indent="0">
              <a:buNone/>
              <a:defRPr sz="5280" b="1"/>
            </a:lvl1pPr>
            <a:lvl2pPr marL="1005840" indent="0">
              <a:buNone/>
              <a:defRPr sz="4400" b="1"/>
            </a:lvl2pPr>
            <a:lvl3pPr marL="2011680" indent="0">
              <a:buNone/>
              <a:defRPr sz="3960" b="1"/>
            </a:lvl3pPr>
            <a:lvl4pPr marL="3017520" indent="0">
              <a:buNone/>
              <a:defRPr sz="3520" b="1"/>
            </a:lvl4pPr>
            <a:lvl5pPr marL="4023360" indent="0">
              <a:buNone/>
              <a:defRPr sz="3520" b="1"/>
            </a:lvl5pPr>
            <a:lvl6pPr marL="5029200" indent="0">
              <a:buNone/>
              <a:defRPr sz="3520" b="1"/>
            </a:lvl6pPr>
            <a:lvl7pPr marL="6035040" indent="0">
              <a:buNone/>
              <a:defRPr sz="3520" b="1"/>
            </a:lvl7pPr>
            <a:lvl8pPr marL="7040880" indent="0">
              <a:buNone/>
              <a:defRPr sz="3520" b="1"/>
            </a:lvl8pPr>
            <a:lvl9pPr marL="8046720" indent="0">
              <a:buNone/>
              <a:defRPr sz="3520" b="1"/>
            </a:lvl9pPr>
          </a:lstStyle>
          <a:p>
            <a:pPr lvl="0"/>
            <a:r>
              <a:rPr lang="en-US"/>
              <a:t>Click to edit Master text styles</a:t>
            </a:r>
          </a:p>
        </p:txBody>
      </p:sp>
      <p:sp>
        <p:nvSpPr>
          <p:cNvPr id="6" name="Content Placeholder 5"/>
          <p:cNvSpPr>
            <a:spLocks noGrp="1"/>
          </p:cNvSpPr>
          <p:nvPr>
            <p:ph sz="quarter" idx="4"/>
          </p:nvPr>
        </p:nvSpPr>
        <p:spPr>
          <a:xfrm>
            <a:off x="10184131" y="5678170"/>
            <a:ext cx="8552260" cy="83517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D69D432-7AE6-554C-872B-47D8B423B9D8}" type="datetimeFigureOut">
              <a:rPr lang="en-US" smtClean="0"/>
              <a:t>8/5/18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1313833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D69D432-7AE6-554C-872B-47D8B423B9D8}" type="datetimeFigureOut">
              <a:rPr lang="en-US" smtClean="0"/>
              <a:t>8/5/18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1179364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69D432-7AE6-554C-872B-47D8B423B9D8}" type="datetimeFigureOut">
              <a:rPr lang="en-US" smtClean="0"/>
              <a:t>8/5/18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303240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85650" y="1036320"/>
            <a:ext cx="6488192" cy="3627120"/>
          </a:xfrm>
        </p:spPr>
        <p:txBody>
          <a:bodyPr anchor="b"/>
          <a:lstStyle>
            <a:lvl1pPr>
              <a:defRPr sz="7040"/>
            </a:lvl1pPr>
          </a:lstStyle>
          <a:p>
            <a:r>
              <a:rPr lang="en-US"/>
              <a:t>Click to edit Master title style</a:t>
            </a:r>
            <a:endParaRPr lang="en-US" dirty="0"/>
          </a:p>
        </p:txBody>
      </p:sp>
      <p:sp>
        <p:nvSpPr>
          <p:cNvPr id="3" name="Content Placeholder 2"/>
          <p:cNvSpPr>
            <a:spLocks noGrp="1"/>
          </p:cNvSpPr>
          <p:nvPr>
            <p:ph idx="1"/>
          </p:nvPr>
        </p:nvSpPr>
        <p:spPr>
          <a:xfrm>
            <a:off x="8552260" y="2238167"/>
            <a:ext cx="10184130" cy="11046883"/>
          </a:xfrm>
        </p:spPr>
        <p:txBody>
          <a:bodyPr/>
          <a:lstStyle>
            <a:lvl1pPr>
              <a:defRPr sz="7040"/>
            </a:lvl1pPr>
            <a:lvl2pPr>
              <a:defRPr sz="6160"/>
            </a:lvl2pPr>
            <a:lvl3pPr>
              <a:defRPr sz="5280"/>
            </a:lvl3pPr>
            <a:lvl4pPr>
              <a:defRPr sz="4400"/>
            </a:lvl4pPr>
            <a:lvl5pPr>
              <a:defRPr sz="4400"/>
            </a:lvl5pPr>
            <a:lvl6pPr>
              <a:defRPr sz="4400"/>
            </a:lvl6pPr>
            <a:lvl7pPr>
              <a:defRPr sz="4400"/>
            </a:lvl7pPr>
            <a:lvl8pPr>
              <a:defRPr sz="4400"/>
            </a:lvl8pPr>
            <a:lvl9pPr>
              <a:defRPr sz="4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385650" y="4663440"/>
            <a:ext cx="6488192" cy="8639599"/>
          </a:xfrm>
        </p:spPr>
        <p:txBody>
          <a:bodyPr/>
          <a:lstStyle>
            <a:lvl1pPr marL="0" indent="0">
              <a:buNone/>
              <a:defRPr sz="3520"/>
            </a:lvl1pPr>
            <a:lvl2pPr marL="1005840" indent="0">
              <a:buNone/>
              <a:defRPr sz="3080"/>
            </a:lvl2pPr>
            <a:lvl3pPr marL="2011680" indent="0">
              <a:buNone/>
              <a:defRPr sz="2640"/>
            </a:lvl3pPr>
            <a:lvl4pPr marL="3017520" indent="0">
              <a:buNone/>
              <a:defRPr sz="2200"/>
            </a:lvl4pPr>
            <a:lvl5pPr marL="4023360" indent="0">
              <a:buNone/>
              <a:defRPr sz="2200"/>
            </a:lvl5pPr>
            <a:lvl6pPr marL="5029200" indent="0">
              <a:buNone/>
              <a:defRPr sz="2200"/>
            </a:lvl6pPr>
            <a:lvl7pPr marL="6035040" indent="0">
              <a:buNone/>
              <a:defRPr sz="2200"/>
            </a:lvl7pPr>
            <a:lvl8pPr marL="7040880" indent="0">
              <a:buNone/>
              <a:defRPr sz="2200"/>
            </a:lvl8pPr>
            <a:lvl9pPr marL="8046720" indent="0">
              <a:buNone/>
              <a:defRPr sz="2200"/>
            </a:lvl9pPr>
          </a:lstStyle>
          <a:p>
            <a:pPr lvl="0"/>
            <a:r>
              <a:rPr lang="en-US"/>
              <a:t>Click to edit Master text styles</a:t>
            </a:r>
          </a:p>
        </p:txBody>
      </p:sp>
      <p:sp>
        <p:nvSpPr>
          <p:cNvPr id="5" name="Date Placeholder 4"/>
          <p:cNvSpPr>
            <a:spLocks noGrp="1"/>
          </p:cNvSpPr>
          <p:nvPr>
            <p:ph type="dt" sz="half" idx="10"/>
          </p:nvPr>
        </p:nvSpPr>
        <p:spPr/>
        <p:txBody>
          <a:bodyPr/>
          <a:lstStyle/>
          <a:p>
            <a:fld id="{2D69D432-7AE6-554C-872B-47D8B423B9D8}" type="datetimeFigureOut">
              <a:rPr lang="en-US" smtClean="0"/>
              <a:t>8/5/18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591448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85650" y="1036320"/>
            <a:ext cx="6488192" cy="3627120"/>
          </a:xfrm>
        </p:spPr>
        <p:txBody>
          <a:bodyPr anchor="b"/>
          <a:lstStyle>
            <a:lvl1pPr>
              <a:defRPr sz="7040"/>
            </a:lvl1pPr>
          </a:lstStyle>
          <a:p>
            <a:r>
              <a:rPr lang="en-US"/>
              <a:t>Click to edit Master title style</a:t>
            </a:r>
            <a:endParaRPr lang="en-US" dirty="0"/>
          </a:p>
        </p:txBody>
      </p:sp>
      <p:sp>
        <p:nvSpPr>
          <p:cNvPr id="3" name="Picture Placeholder 2"/>
          <p:cNvSpPr>
            <a:spLocks noGrp="1" noChangeAspect="1"/>
          </p:cNvSpPr>
          <p:nvPr>
            <p:ph type="pic" idx="1"/>
          </p:nvPr>
        </p:nvSpPr>
        <p:spPr>
          <a:xfrm>
            <a:off x="8552260" y="2238167"/>
            <a:ext cx="10184130" cy="11046883"/>
          </a:xfrm>
        </p:spPr>
        <p:txBody>
          <a:bodyPr anchor="t"/>
          <a:lstStyle>
            <a:lvl1pPr marL="0" indent="0">
              <a:buNone/>
              <a:defRPr sz="7040"/>
            </a:lvl1pPr>
            <a:lvl2pPr marL="1005840" indent="0">
              <a:buNone/>
              <a:defRPr sz="6160"/>
            </a:lvl2pPr>
            <a:lvl3pPr marL="2011680" indent="0">
              <a:buNone/>
              <a:defRPr sz="5280"/>
            </a:lvl3pPr>
            <a:lvl4pPr marL="3017520" indent="0">
              <a:buNone/>
              <a:defRPr sz="4400"/>
            </a:lvl4pPr>
            <a:lvl5pPr marL="4023360" indent="0">
              <a:buNone/>
              <a:defRPr sz="4400"/>
            </a:lvl5pPr>
            <a:lvl6pPr marL="5029200" indent="0">
              <a:buNone/>
              <a:defRPr sz="4400"/>
            </a:lvl6pPr>
            <a:lvl7pPr marL="6035040" indent="0">
              <a:buNone/>
              <a:defRPr sz="4400"/>
            </a:lvl7pPr>
            <a:lvl8pPr marL="7040880" indent="0">
              <a:buNone/>
              <a:defRPr sz="4400"/>
            </a:lvl8pPr>
            <a:lvl9pPr marL="8046720" indent="0">
              <a:buNone/>
              <a:defRPr sz="44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1385650" y="4663440"/>
            <a:ext cx="6488192" cy="8639599"/>
          </a:xfrm>
        </p:spPr>
        <p:txBody>
          <a:bodyPr/>
          <a:lstStyle>
            <a:lvl1pPr marL="0" indent="0">
              <a:buNone/>
              <a:defRPr sz="3520"/>
            </a:lvl1pPr>
            <a:lvl2pPr marL="1005840" indent="0">
              <a:buNone/>
              <a:defRPr sz="3080"/>
            </a:lvl2pPr>
            <a:lvl3pPr marL="2011680" indent="0">
              <a:buNone/>
              <a:defRPr sz="2640"/>
            </a:lvl3pPr>
            <a:lvl4pPr marL="3017520" indent="0">
              <a:buNone/>
              <a:defRPr sz="2200"/>
            </a:lvl4pPr>
            <a:lvl5pPr marL="4023360" indent="0">
              <a:buNone/>
              <a:defRPr sz="2200"/>
            </a:lvl5pPr>
            <a:lvl6pPr marL="5029200" indent="0">
              <a:buNone/>
              <a:defRPr sz="2200"/>
            </a:lvl6pPr>
            <a:lvl7pPr marL="6035040" indent="0">
              <a:buNone/>
              <a:defRPr sz="2200"/>
            </a:lvl7pPr>
            <a:lvl8pPr marL="7040880" indent="0">
              <a:buNone/>
              <a:defRPr sz="2200"/>
            </a:lvl8pPr>
            <a:lvl9pPr marL="8046720" indent="0">
              <a:buNone/>
              <a:defRPr sz="2200"/>
            </a:lvl9pPr>
          </a:lstStyle>
          <a:p>
            <a:pPr lvl="0"/>
            <a:r>
              <a:rPr lang="en-US"/>
              <a:t>Click to edit Master text styles</a:t>
            </a:r>
          </a:p>
        </p:txBody>
      </p:sp>
      <p:sp>
        <p:nvSpPr>
          <p:cNvPr id="5" name="Date Placeholder 4"/>
          <p:cNvSpPr>
            <a:spLocks noGrp="1"/>
          </p:cNvSpPr>
          <p:nvPr>
            <p:ph type="dt" sz="half" idx="10"/>
          </p:nvPr>
        </p:nvSpPr>
        <p:spPr/>
        <p:txBody>
          <a:bodyPr/>
          <a:lstStyle/>
          <a:p>
            <a:fld id="{2D69D432-7AE6-554C-872B-47D8B423B9D8}" type="datetimeFigureOut">
              <a:rPr lang="en-US" smtClean="0"/>
              <a:t>8/5/18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1914049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69D432-7AE6-554C-872B-47D8B423B9D8}" type="datetimeFigureOut">
              <a:rPr lang="en-US" smtClean="0"/>
              <a:t>8/5/18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1273850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4396086" y="827617"/>
            <a:ext cx="4337685" cy="1317349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83031" y="827617"/>
            <a:ext cx="12761595" cy="131734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69D432-7AE6-554C-872B-47D8B423B9D8}" type="datetimeFigureOut">
              <a:rPr lang="en-US" smtClean="0"/>
              <a:t>8/5/18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20671422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83030" y="827620"/>
            <a:ext cx="17350740" cy="300460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383030" y="4138083"/>
            <a:ext cx="17350740" cy="986303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83030" y="14407730"/>
            <a:ext cx="4526280" cy="827617"/>
          </a:xfrm>
          <a:prstGeom prst="rect">
            <a:avLst/>
          </a:prstGeom>
        </p:spPr>
        <p:txBody>
          <a:bodyPr vert="horz" lIns="91440" tIns="45720" rIns="91440" bIns="45720" rtlCol="0" anchor="ctr"/>
          <a:lstStyle>
            <a:lvl1pPr algn="l">
              <a:defRPr sz="2640">
                <a:solidFill>
                  <a:schemeClr val="tx1">
                    <a:tint val="75000"/>
                  </a:schemeClr>
                </a:solidFill>
              </a:defRPr>
            </a:lvl1pPr>
          </a:lstStyle>
          <a:p>
            <a:fld id="{2D69D432-7AE6-554C-872B-47D8B423B9D8}" type="datetimeFigureOut">
              <a:rPr lang="en-US" smtClean="0"/>
              <a:t>8/5/18</a:t>
            </a:fld>
            <a:endParaRPr lang="en-US"/>
          </a:p>
        </p:txBody>
      </p:sp>
      <p:sp>
        <p:nvSpPr>
          <p:cNvPr id="5" name="Footer Placeholder 4"/>
          <p:cNvSpPr>
            <a:spLocks noGrp="1"/>
          </p:cNvSpPr>
          <p:nvPr>
            <p:ph type="ftr" sz="quarter" idx="3"/>
          </p:nvPr>
        </p:nvSpPr>
        <p:spPr>
          <a:xfrm>
            <a:off x="6663690" y="14407730"/>
            <a:ext cx="6789420" cy="827617"/>
          </a:xfrm>
          <a:prstGeom prst="rect">
            <a:avLst/>
          </a:prstGeom>
        </p:spPr>
        <p:txBody>
          <a:bodyPr vert="horz" lIns="91440" tIns="45720" rIns="91440" bIns="45720" rtlCol="0" anchor="ctr"/>
          <a:lstStyle>
            <a:lvl1pPr algn="ctr">
              <a:defRPr sz="264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4207490" y="14407730"/>
            <a:ext cx="4526280" cy="827617"/>
          </a:xfrm>
          <a:prstGeom prst="rect">
            <a:avLst/>
          </a:prstGeom>
        </p:spPr>
        <p:txBody>
          <a:bodyPr vert="horz" lIns="91440" tIns="45720" rIns="91440" bIns="45720" rtlCol="0" anchor="ctr"/>
          <a:lstStyle>
            <a:lvl1pPr algn="r">
              <a:defRPr sz="2640">
                <a:solidFill>
                  <a:schemeClr val="tx1">
                    <a:tint val="75000"/>
                  </a:schemeClr>
                </a:solidFill>
              </a:defRPr>
            </a:lvl1pPr>
          </a:lstStyle>
          <a:p>
            <a:fld id="{028C18F5-502A-304E-9887-61F31F9BF5EB}" type="slidenum">
              <a:rPr lang="en-US" smtClean="0"/>
              <a:t>‹#›</a:t>
            </a:fld>
            <a:endParaRPr lang="en-US"/>
          </a:p>
        </p:txBody>
      </p:sp>
    </p:spTree>
    <p:extLst>
      <p:ext uri="{BB962C8B-B14F-4D97-AF65-F5344CB8AC3E}">
        <p14:creationId xmlns:p14="http://schemas.microsoft.com/office/powerpoint/2010/main" val="799455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011680" rtl="0" eaLnBrk="1" latinLnBrk="0" hangingPunct="1">
        <a:lnSpc>
          <a:spcPct val="90000"/>
        </a:lnSpc>
        <a:spcBef>
          <a:spcPct val="0"/>
        </a:spcBef>
        <a:buNone/>
        <a:defRPr sz="9680" kern="1200">
          <a:solidFill>
            <a:schemeClr val="tx1"/>
          </a:solidFill>
          <a:latin typeface="+mj-lt"/>
          <a:ea typeface="+mj-ea"/>
          <a:cs typeface="+mj-cs"/>
        </a:defRPr>
      </a:lvl1pPr>
    </p:titleStyle>
    <p:bodyStyle>
      <a:lvl1pPr marL="502920" indent="-502920" algn="l" defTabSz="2011680" rtl="0" eaLnBrk="1" latinLnBrk="0" hangingPunct="1">
        <a:lnSpc>
          <a:spcPct val="90000"/>
        </a:lnSpc>
        <a:spcBef>
          <a:spcPts val="2200"/>
        </a:spcBef>
        <a:buFont typeface="Arial" panose="020B0604020202020204" pitchFamily="34" charset="0"/>
        <a:buChar char="•"/>
        <a:defRPr sz="6160" kern="1200">
          <a:solidFill>
            <a:schemeClr val="tx1"/>
          </a:solidFill>
          <a:latin typeface="+mn-lt"/>
          <a:ea typeface="+mn-ea"/>
          <a:cs typeface="+mn-cs"/>
        </a:defRPr>
      </a:lvl1pPr>
      <a:lvl2pPr marL="1508760" indent="-502920" algn="l" defTabSz="2011680" rtl="0" eaLnBrk="1" latinLnBrk="0" hangingPunct="1">
        <a:lnSpc>
          <a:spcPct val="90000"/>
        </a:lnSpc>
        <a:spcBef>
          <a:spcPts val="1100"/>
        </a:spcBef>
        <a:buFont typeface="Arial" panose="020B0604020202020204" pitchFamily="34" charset="0"/>
        <a:buChar char="•"/>
        <a:defRPr sz="5280" kern="1200">
          <a:solidFill>
            <a:schemeClr val="tx1"/>
          </a:solidFill>
          <a:latin typeface="+mn-lt"/>
          <a:ea typeface="+mn-ea"/>
          <a:cs typeface="+mn-cs"/>
        </a:defRPr>
      </a:lvl2pPr>
      <a:lvl3pPr marL="2514600" indent="-502920" algn="l" defTabSz="2011680" rtl="0" eaLnBrk="1" latinLnBrk="0" hangingPunct="1">
        <a:lnSpc>
          <a:spcPct val="90000"/>
        </a:lnSpc>
        <a:spcBef>
          <a:spcPts val="1100"/>
        </a:spcBef>
        <a:buFont typeface="Arial" panose="020B0604020202020204" pitchFamily="34" charset="0"/>
        <a:buChar char="•"/>
        <a:defRPr sz="4400" kern="1200">
          <a:solidFill>
            <a:schemeClr val="tx1"/>
          </a:solidFill>
          <a:latin typeface="+mn-lt"/>
          <a:ea typeface="+mn-ea"/>
          <a:cs typeface="+mn-cs"/>
        </a:defRPr>
      </a:lvl3pPr>
      <a:lvl4pPr marL="3520440" indent="-502920" algn="l" defTabSz="2011680" rtl="0" eaLnBrk="1" latinLnBrk="0" hangingPunct="1">
        <a:lnSpc>
          <a:spcPct val="90000"/>
        </a:lnSpc>
        <a:spcBef>
          <a:spcPts val="1100"/>
        </a:spcBef>
        <a:buFont typeface="Arial" panose="020B0604020202020204" pitchFamily="34" charset="0"/>
        <a:buChar char="•"/>
        <a:defRPr sz="3960" kern="1200">
          <a:solidFill>
            <a:schemeClr val="tx1"/>
          </a:solidFill>
          <a:latin typeface="+mn-lt"/>
          <a:ea typeface="+mn-ea"/>
          <a:cs typeface="+mn-cs"/>
        </a:defRPr>
      </a:lvl4pPr>
      <a:lvl5pPr marL="4526280" indent="-502920" algn="l" defTabSz="2011680" rtl="0" eaLnBrk="1" latinLnBrk="0" hangingPunct="1">
        <a:lnSpc>
          <a:spcPct val="90000"/>
        </a:lnSpc>
        <a:spcBef>
          <a:spcPts val="1100"/>
        </a:spcBef>
        <a:buFont typeface="Arial" panose="020B0604020202020204" pitchFamily="34" charset="0"/>
        <a:buChar char="•"/>
        <a:defRPr sz="3960" kern="1200">
          <a:solidFill>
            <a:schemeClr val="tx1"/>
          </a:solidFill>
          <a:latin typeface="+mn-lt"/>
          <a:ea typeface="+mn-ea"/>
          <a:cs typeface="+mn-cs"/>
        </a:defRPr>
      </a:lvl5pPr>
      <a:lvl6pPr marL="5532120" indent="-502920" algn="l" defTabSz="2011680" rtl="0" eaLnBrk="1" latinLnBrk="0" hangingPunct="1">
        <a:lnSpc>
          <a:spcPct val="90000"/>
        </a:lnSpc>
        <a:spcBef>
          <a:spcPts val="1100"/>
        </a:spcBef>
        <a:buFont typeface="Arial" panose="020B0604020202020204" pitchFamily="34" charset="0"/>
        <a:buChar char="•"/>
        <a:defRPr sz="3960" kern="1200">
          <a:solidFill>
            <a:schemeClr val="tx1"/>
          </a:solidFill>
          <a:latin typeface="+mn-lt"/>
          <a:ea typeface="+mn-ea"/>
          <a:cs typeface="+mn-cs"/>
        </a:defRPr>
      </a:lvl6pPr>
      <a:lvl7pPr marL="6537960" indent="-502920" algn="l" defTabSz="2011680" rtl="0" eaLnBrk="1" latinLnBrk="0" hangingPunct="1">
        <a:lnSpc>
          <a:spcPct val="90000"/>
        </a:lnSpc>
        <a:spcBef>
          <a:spcPts val="1100"/>
        </a:spcBef>
        <a:buFont typeface="Arial" panose="020B0604020202020204" pitchFamily="34" charset="0"/>
        <a:buChar char="•"/>
        <a:defRPr sz="3960" kern="1200">
          <a:solidFill>
            <a:schemeClr val="tx1"/>
          </a:solidFill>
          <a:latin typeface="+mn-lt"/>
          <a:ea typeface="+mn-ea"/>
          <a:cs typeface="+mn-cs"/>
        </a:defRPr>
      </a:lvl7pPr>
      <a:lvl8pPr marL="7543800" indent="-502920" algn="l" defTabSz="2011680" rtl="0" eaLnBrk="1" latinLnBrk="0" hangingPunct="1">
        <a:lnSpc>
          <a:spcPct val="90000"/>
        </a:lnSpc>
        <a:spcBef>
          <a:spcPts val="1100"/>
        </a:spcBef>
        <a:buFont typeface="Arial" panose="020B0604020202020204" pitchFamily="34" charset="0"/>
        <a:buChar char="•"/>
        <a:defRPr sz="3960" kern="1200">
          <a:solidFill>
            <a:schemeClr val="tx1"/>
          </a:solidFill>
          <a:latin typeface="+mn-lt"/>
          <a:ea typeface="+mn-ea"/>
          <a:cs typeface="+mn-cs"/>
        </a:defRPr>
      </a:lvl8pPr>
      <a:lvl9pPr marL="8549640" indent="-502920" algn="l" defTabSz="2011680" rtl="0" eaLnBrk="1" latinLnBrk="0" hangingPunct="1">
        <a:lnSpc>
          <a:spcPct val="90000"/>
        </a:lnSpc>
        <a:spcBef>
          <a:spcPts val="1100"/>
        </a:spcBef>
        <a:buFont typeface="Arial" panose="020B0604020202020204" pitchFamily="34" charset="0"/>
        <a:buChar char="•"/>
        <a:defRPr sz="3960" kern="1200">
          <a:solidFill>
            <a:schemeClr val="tx1"/>
          </a:solidFill>
          <a:latin typeface="+mn-lt"/>
          <a:ea typeface="+mn-ea"/>
          <a:cs typeface="+mn-cs"/>
        </a:defRPr>
      </a:lvl9pPr>
    </p:bodyStyle>
    <p:otherStyle>
      <a:defPPr>
        <a:defRPr lang="en-US"/>
      </a:defPPr>
      <a:lvl1pPr marL="0" algn="l" defTabSz="2011680" rtl="0" eaLnBrk="1" latinLnBrk="0" hangingPunct="1">
        <a:defRPr sz="3960" kern="1200">
          <a:solidFill>
            <a:schemeClr val="tx1"/>
          </a:solidFill>
          <a:latin typeface="+mn-lt"/>
          <a:ea typeface="+mn-ea"/>
          <a:cs typeface="+mn-cs"/>
        </a:defRPr>
      </a:lvl1pPr>
      <a:lvl2pPr marL="1005840" algn="l" defTabSz="2011680" rtl="0" eaLnBrk="1" latinLnBrk="0" hangingPunct="1">
        <a:defRPr sz="3960" kern="1200">
          <a:solidFill>
            <a:schemeClr val="tx1"/>
          </a:solidFill>
          <a:latin typeface="+mn-lt"/>
          <a:ea typeface="+mn-ea"/>
          <a:cs typeface="+mn-cs"/>
        </a:defRPr>
      </a:lvl2pPr>
      <a:lvl3pPr marL="2011680" algn="l" defTabSz="2011680" rtl="0" eaLnBrk="1" latinLnBrk="0" hangingPunct="1">
        <a:defRPr sz="3960" kern="1200">
          <a:solidFill>
            <a:schemeClr val="tx1"/>
          </a:solidFill>
          <a:latin typeface="+mn-lt"/>
          <a:ea typeface="+mn-ea"/>
          <a:cs typeface="+mn-cs"/>
        </a:defRPr>
      </a:lvl3pPr>
      <a:lvl4pPr marL="3017520" algn="l" defTabSz="2011680" rtl="0" eaLnBrk="1" latinLnBrk="0" hangingPunct="1">
        <a:defRPr sz="3960" kern="1200">
          <a:solidFill>
            <a:schemeClr val="tx1"/>
          </a:solidFill>
          <a:latin typeface="+mn-lt"/>
          <a:ea typeface="+mn-ea"/>
          <a:cs typeface="+mn-cs"/>
        </a:defRPr>
      </a:lvl4pPr>
      <a:lvl5pPr marL="4023360" algn="l" defTabSz="2011680" rtl="0" eaLnBrk="1" latinLnBrk="0" hangingPunct="1">
        <a:defRPr sz="3960" kern="1200">
          <a:solidFill>
            <a:schemeClr val="tx1"/>
          </a:solidFill>
          <a:latin typeface="+mn-lt"/>
          <a:ea typeface="+mn-ea"/>
          <a:cs typeface="+mn-cs"/>
        </a:defRPr>
      </a:lvl5pPr>
      <a:lvl6pPr marL="5029200" algn="l" defTabSz="2011680" rtl="0" eaLnBrk="1" latinLnBrk="0" hangingPunct="1">
        <a:defRPr sz="3960" kern="1200">
          <a:solidFill>
            <a:schemeClr val="tx1"/>
          </a:solidFill>
          <a:latin typeface="+mn-lt"/>
          <a:ea typeface="+mn-ea"/>
          <a:cs typeface="+mn-cs"/>
        </a:defRPr>
      </a:lvl6pPr>
      <a:lvl7pPr marL="6035040" algn="l" defTabSz="2011680" rtl="0" eaLnBrk="1" latinLnBrk="0" hangingPunct="1">
        <a:defRPr sz="3960" kern="1200">
          <a:solidFill>
            <a:schemeClr val="tx1"/>
          </a:solidFill>
          <a:latin typeface="+mn-lt"/>
          <a:ea typeface="+mn-ea"/>
          <a:cs typeface="+mn-cs"/>
        </a:defRPr>
      </a:lvl7pPr>
      <a:lvl8pPr marL="7040880" algn="l" defTabSz="2011680" rtl="0" eaLnBrk="1" latinLnBrk="0" hangingPunct="1">
        <a:defRPr sz="3960" kern="1200">
          <a:solidFill>
            <a:schemeClr val="tx1"/>
          </a:solidFill>
          <a:latin typeface="+mn-lt"/>
          <a:ea typeface="+mn-ea"/>
          <a:cs typeface="+mn-cs"/>
        </a:defRPr>
      </a:lvl8pPr>
      <a:lvl9pPr marL="8046720" algn="l" defTabSz="2011680" rtl="0" eaLnBrk="1" latinLnBrk="0" hangingPunct="1">
        <a:defRPr sz="39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83861" y="739527"/>
            <a:ext cx="2954215" cy="523220"/>
          </a:xfrm>
          <a:prstGeom prst="rect">
            <a:avLst/>
          </a:prstGeom>
          <a:noFill/>
        </p:spPr>
        <p:txBody>
          <a:bodyPr wrap="square" rtlCol="0">
            <a:spAutoFit/>
          </a:bodyPr>
          <a:lstStyle/>
          <a:p>
            <a:r>
              <a:rPr lang="en-US" sz="1400" b="1" dirty="0"/>
              <a:t>Student name:    </a:t>
            </a:r>
          </a:p>
          <a:p>
            <a:r>
              <a:rPr lang="en-US" sz="1400" b="1"/>
              <a:t>Instructor</a:t>
            </a:r>
            <a:r>
              <a:rPr lang="en-US" sz="1400"/>
              <a:t>:</a:t>
            </a:r>
            <a:endParaRPr lang="en-US" sz="1400" dirty="0"/>
          </a:p>
        </p:txBody>
      </p:sp>
      <p:sp>
        <p:nvSpPr>
          <p:cNvPr id="3" name="Rectangle 2"/>
          <p:cNvSpPr/>
          <p:nvPr/>
        </p:nvSpPr>
        <p:spPr>
          <a:xfrm>
            <a:off x="1783861" y="1562100"/>
            <a:ext cx="5178669" cy="435743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13" name="TextBox 12"/>
          <p:cNvSpPr txBox="1"/>
          <p:nvPr/>
        </p:nvSpPr>
        <p:spPr>
          <a:xfrm>
            <a:off x="1993900" y="1735775"/>
            <a:ext cx="4758592" cy="4647426"/>
          </a:xfrm>
          <a:prstGeom prst="rect">
            <a:avLst/>
          </a:prstGeom>
          <a:noFill/>
        </p:spPr>
        <p:txBody>
          <a:bodyPr wrap="square" rtlCol="0">
            <a:spAutoFit/>
          </a:bodyPr>
          <a:lstStyle/>
          <a:p>
            <a:pPr algn="ctr"/>
            <a:r>
              <a:rPr lang="en-US" sz="1600" b="1" dirty="0"/>
              <a:t>Patient Education / Discharge Planning:</a:t>
            </a:r>
          </a:p>
          <a:p>
            <a:pPr algn="ctr"/>
            <a:r>
              <a:rPr lang="en-US" sz="1000" b="1" dirty="0"/>
              <a:t>(Barriers to education, learning goals, learning outcomes) (Home Vs Facility, services needed after discharge, adaptive equipment needed for home.)</a:t>
            </a:r>
          </a:p>
          <a:p>
            <a:pPr algn="ctr"/>
            <a:endParaRPr lang="en-US" sz="1000" b="1" dirty="0"/>
          </a:p>
          <a:p>
            <a:pPr marL="285750" indent="-285750">
              <a:buFont typeface="Arial" panose="020B0604020202020204" pitchFamily="34" charset="0"/>
              <a:buChar char="•"/>
            </a:pPr>
            <a:r>
              <a:rPr lang="en-US" sz="1600" dirty="0"/>
              <a:t>Discharge to home with family as the end result</a:t>
            </a:r>
          </a:p>
          <a:p>
            <a:pPr marL="285750" indent="-285750">
              <a:buFont typeface="Arial" panose="020B0604020202020204" pitchFamily="34" charset="0"/>
              <a:buChar char="•"/>
            </a:pPr>
            <a:r>
              <a:rPr lang="en-US" sz="1600" dirty="0"/>
              <a:t>Transfer to Glendale Adventist for cardiac catherization procedure</a:t>
            </a:r>
          </a:p>
          <a:p>
            <a:pPr marL="285750" indent="-285750">
              <a:buFont typeface="Arial" panose="020B0604020202020204" pitchFamily="34" charset="0"/>
              <a:buChar char="•"/>
            </a:pPr>
            <a:r>
              <a:rPr lang="en-US" sz="1600" dirty="0"/>
              <a:t>Should have oxygen supply at home after the discharge</a:t>
            </a:r>
          </a:p>
          <a:p>
            <a:pPr marL="285750" indent="-285750">
              <a:buFont typeface="Arial" panose="020B0604020202020204" pitchFamily="34" charset="0"/>
              <a:buChar char="•"/>
            </a:pPr>
            <a:r>
              <a:rPr lang="en-US" sz="1600" dirty="0"/>
              <a:t>Language barriers to education as English is patient’s second language</a:t>
            </a:r>
          </a:p>
          <a:p>
            <a:pPr marL="285750" indent="-285750">
              <a:buFont typeface="Arial" panose="020B0604020202020204" pitchFamily="34" charset="0"/>
              <a:buChar char="•"/>
            </a:pPr>
            <a:r>
              <a:rPr lang="en-US" sz="1600" dirty="0"/>
              <a:t>Patient was able to teach back, as the teaching was done by me (fluent Armenian speaker)</a:t>
            </a:r>
          </a:p>
          <a:p>
            <a:pPr marL="285750" indent="-285750">
              <a:buFont typeface="Arial" panose="020B0604020202020204" pitchFamily="34" charset="0"/>
              <a:buChar char="•"/>
            </a:pPr>
            <a:r>
              <a:rPr lang="en-US" sz="1600" dirty="0"/>
              <a:t>Patient is alert and oriented, so no difficulties in getting her attention for teaching</a:t>
            </a:r>
          </a:p>
          <a:p>
            <a:pPr marL="285750" indent="-285750">
              <a:buFont typeface="Arial" panose="020B0604020202020204" pitchFamily="34" charset="0"/>
              <a:buChar char="•"/>
            </a:pPr>
            <a:r>
              <a:rPr lang="en-US" sz="1600" dirty="0"/>
              <a:t>Patient understood the teaching but because of the </a:t>
            </a:r>
            <a:r>
              <a:rPr lang="en-US" sz="1600" dirty="0" err="1"/>
              <a:t>BiPap</a:t>
            </a:r>
            <a:r>
              <a:rPr lang="en-US" sz="1600" dirty="0"/>
              <a:t> was unable to teach back, could only knob her head</a:t>
            </a:r>
          </a:p>
          <a:p>
            <a:pPr marL="285750" indent="-285750">
              <a:buFont typeface="Arial" panose="020B0604020202020204" pitchFamily="34" charset="0"/>
              <a:buChar char="•"/>
            </a:pPr>
            <a:endParaRPr lang="en-US" sz="1600" dirty="0"/>
          </a:p>
          <a:p>
            <a:pPr algn="ctr"/>
            <a:endParaRPr lang="en-US" sz="1000" dirty="0"/>
          </a:p>
        </p:txBody>
      </p:sp>
      <p:sp>
        <p:nvSpPr>
          <p:cNvPr id="14" name="Rectangle 13"/>
          <p:cNvSpPr/>
          <p:nvPr/>
        </p:nvSpPr>
        <p:spPr>
          <a:xfrm>
            <a:off x="7429500" y="1562100"/>
            <a:ext cx="6286500" cy="25069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7429500" y="4503420"/>
            <a:ext cx="6286500" cy="34975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4218920" y="1562100"/>
            <a:ext cx="5120640" cy="1275346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Hexagon 16"/>
          <p:cNvSpPr/>
          <p:nvPr/>
        </p:nvSpPr>
        <p:spPr>
          <a:xfrm>
            <a:off x="7429499" y="8178638"/>
            <a:ext cx="2766060" cy="2491740"/>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10771945" y="8179078"/>
            <a:ext cx="2926080" cy="24917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1783861" y="6093212"/>
            <a:ext cx="5178669" cy="865148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7425867" y="10825655"/>
            <a:ext cx="6290077" cy="34899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7477304" y="1720386"/>
            <a:ext cx="6238640" cy="2062103"/>
          </a:xfrm>
          <a:prstGeom prst="rect">
            <a:avLst/>
          </a:prstGeom>
          <a:noFill/>
        </p:spPr>
        <p:txBody>
          <a:bodyPr wrap="square" rtlCol="0">
            <a:spAutoFit/>
          </a:bodyPr>
          <a:lstStyle/>
          <a:p>
            <a:r>
              <a:rPr lang="en-US" sz="1600" b="1" dirty="0"/>
              <a:t>Erikson’s Developmental Stage Related to Pt &amp; APA citations</a:t>
            </a:r>
          </a:p>
          <a:p>
            <a:endParaRPr lang="en-US" sz="1600" b="1" dirty="0"/>
          </a:p>
          <a:p>
            <a:r>
              <a:rPr lang="en-US" sz="1600" dirty="0"/>
              <a:t>Patient is at the latest stage in Erikson’s Developmental Stages, Ego integrity vs. Despair. During thing stage people tend to be in a conflict between being satisfied with their life throughout the years or have some regrets and sadness. Patient seems to enjoy the life she has had and doesn’t have any regrets. She is surrounded by her family and has full support from them </a:t>
            </a:r>
            <a:r>
              <a:rPr lang="en-US" altLang="zh-CN" sz="1600" dirty="0">
                <a:latin typeface="Times New Roman" panose="02020603050405020304" pitchFamily="18" charset="0"/>
                <a:cs typeface="Times New Roman" panose="02020603050405020304" pitchFamily="18" charset="0"/>
              </a:rPr>
              <a:t>(Erickson &amp; Erickson, 2018).</a:t>
            </a:r>
            <a:r>
              <a:rPr lang="en-US" sz="1600" dirty="0"/>
              <a:t> </a:t>
            </a:r>
          </a:p>
        </p:txBody>
      </p:sp>
      <p:sp>
        <p:nvSpPr>
          <p:cNvPr id="23" name="TextBox 22"/>
          <p:cNvSpPr txBox="1"/>
          <p:nvPr/>
        </p:nvSpPr>
        <p:spPr>
          <a:xfrm>
            <a:off x="7477304" y="4520975"/>
            <a:ext cx="6238696" cy="3785652"/>
          </a:xfrm>
          <a:prstGeom prst="rect">
            <a:avLst/>
          </a:prstGeom>
          <a:noFill/>
        </p:spPr>
        <p:txBody>
          <a:bodyPr wrap="square" rtlCol="0">
            <a:spAutoFit/>
          </a:bodyPr>
          <a:lstStyle/>
          <a:p>
            <a:pPr algn="ctr"/>
            <a:r>
              <a:rPr lang="en-US" sz="1400" b="1" dirty="0"/>
              <a:t>Cultural Considerations: Ethnicity, Occupation, Religion, Family Support, Financial Considerations.</a:t>
            </a:r>
          </a:p>
          <a:p>
            <a:pPr algn="ctr"/>
            <a:endParaRPr lang="en-US" sz="1400" b="1" dirty="0"/>
          </a:p>
          <a:p>
            <a:pPr marL="285750" indent="-285750">
              <a:buFont typeface="Arial" panose="020B0604020202020204" pitchFamily="34" charset="0"/>
              <a:buChar char="•"/>
            </a:pPr>
            <a:r>
              <a:rPr lang="en-US" sz="1400" dirty="0"/>
              <a:t>No high level of education</a:t>
            </a:r>
          </a:p>
          <a:p>
            <a:pPr marL="285750" indent="-285750">
              <a:buFont typeface="Arial" panose="020B0604020202020204" pitchFamily="34" charset="0"/>
              <a:buChar char="•"/>
            </a:pPr>
            <a:r>
              <a:rPr lang="en-US" sz="1400" dirty="0"/>
              <a:t>Non-smoker</a:t>
            </a:r>
          </a:p>
          <a:p>
            <a:pPr marL="285750" indent="-285750">
              <a:buFont typeface="Arial" panose="020B0604020202020204" pitchFamily="34" charset="0"/>
              <a:buChar char="•"/>
            </a:pPr>
            <a:r>
              <a:rPr lang="en-US" sz="1400" dirty="0"/>
              <a:t>Alcohol beverages (1-2 times per year)</a:t>
            </a:r>
          </a:p>
          <a:p>
            <a:pPr marL="285750" indent="-285750">
              <a:buFont typeface="Arial" panose="020B0604020202020204" pitchFamily="34" charset="0"/>
              <a:buChar char="•"/>
            </a:pPr>
            <a:r>
              <a:rPr lang="en-US" sz="1400" dirty="0"/>
              <a:t>Lives at home with assistance</a:t>
            </a:r>
          </a:p>
          <a:p>
            <a:pPr marL="285750" indent="-285750">
              <a:buFont typeface="Arial" panose="020B0604020202020204" pitchFamily="34" charset="0"/>
              <a:buChar char="•"/>
            </a:pPr>
            <a:r>
              <a:rPr lang="en-US" sz="1400" dirty="0"/>
              <a:t>No financial concerns</a:t>
            </a:r>
          </a:p>
          <a:p>
            <a:pPr marL="285750" indent="-285750">
              <a:buFont typeface="Arial" panose="020B0604020202020204" pitchFamily="34" charset="0"/>
              <a:buChar char="•"/>
            </a:pPr>
            <a:r>
              <a:rPr lang="en-US" sz="1400" dirty="0"/>
              <a:t>Family/friends available for support</a:t>
            </a:r>
          </a:p>
          <a:p>
            <a:pPr marL="285750" indent="-285750">
              <a:buFont typeface="Arial" panose="020B0604020202020204" pitchFamily="34" charset="0"/>
              <a:buChar char="•"/>
            </a:pPr>
            <a:r>
              <a:rPr lang="en-US" sz="1400" dirty="0"/>
              <a:t>No abuse/injury</a:t>
            </a:r>
          </a:p>
          <a:p>
            <a:pPr marL="285750" indent="-285750">
              <a:buFont typeface="Arial" panose="020B0604020202020204" pitchFamily="34" charset="0"/>
              <a:buChar char="•"/>
            </a:pPr>
            <a:r>
              <a:rPr lang="en-US" sz="1400" dirty="0"/>
              <a:t>Feels safe at home/no neglect noted</a:t>
            </a:r>
          </a:p>
          <a:p>
            <a:pPr marL="285750" indent="-285750">
              <a:buFont typeface="Arial" panose="020B0604020202020204" pitchFamily="34" charset="0"/>
              <a:buChar char="•"/>
            </a:pPr>
            <a:r>
              <a:rPr lang="en-US" sz="1400" dirty="0"/>
              <a:t>Retired from being a sales person</a:t>
            </a:r>
          </a:p>
          <a:p>
            <a:pPr marL="285750" indent="-285750">
              <a:buFont typeface="Arial" panose="020B0604020202020204" pitchFamily="34" charset="0"/>
              <a:buChar char="•"/>
            </a:pPr>
            <a:r>
              <a:rPr lang="en-US" sz="1400" dirty="0"/>
              <a:t>Christian</a:t>
            </a:r>
          </a:p>
          <a:p>
            <a:pPr marL="285750" indent="-285750">
              <a:buFont typeface="Arial" panose="020B0604020202020204" pitchFamily="34" charset="0"/>
              <a:buChar char="•"/>
            </a:pPr>
            <a:r>
              <a:rPr lang="en-US" sz="1400" dirty="0"/>
              <a:t>Verbal/written – Armenian or Farsi</a:t>
            </a:r>
          </a:p>
          <a:p>
            <a:pPr marL="285750" indent="-285750">
              <a:buFont typeface="Arial" panose="020B0604020202020204" pitchFamily="34" charset="0"/>
              <a:buChar char="•"/>
            </a:pPr>
            <a:r>
              <a:rPr lang="en-US" sz="1400" dirty="0"/>
              <a:t>Beginner stage understanding of English </a:t>
            </a:r>
          </a:p>
          <a:p>
            <a:pPr marL="285750" indent="-285750">
              <a:buFont typeface="Arial" panose="020B0604020202020204" pitchFamily="34" charset="0"/>
              <a:buChar char="•"/>
            </a:pPr>
            <a:r>
              <a:rPr lang="en-US" sz="1400" dirty="0"/>
              <a:t>No religious contradictions with procedures</a:t>
            </a:r>
          </a:p>
          <a:p>
            <a:pPr marL="285750" indent="-285750">
              <a:buFont typeface="Arial" panose="020B0604020202020204" pitchFamily="34" charset="0"/>
              <a:buChar char="•"/>
            </a:pPr>
            <a:endParaRPr lang="en-US" sz="1600" dirty="0"/>
          </a:p>
        </p:txBody>
      </p:sp>
      <p:sp>
        <p:nvSpPr>
          <p:cNvPr id="4" name="TextBox 3"/>
          <p:cNvSpPr txBox="1"/>
          <p:nvPr/>
        </p:nvSpPr>
        <p:spPr>
          <a:xfrm>
            <a:off x="14230774" y="1638609"/>
            <a:ext cx="5102664" cy="6217087"/>
          </a:xfrm>
          <a:prstGeom prst="rect">
            <a:avLst/>
          </a:prstGeom>
          <a:noFill/>
        </p:spPr>
        <p:txBody>
          <a:bodyPr wrap="square" rtlCol="0">
            <a:spAutoFit/>
          </a:bodyPr>
          <a:lstStyle/>
          <a:p>
            <a:r>
              <a:rPr lang="en-US" sz="1600" b="1" dirty="0"/>
              <a:t>History of Present Illness: </a:t>
            </a:r>
          </a:p>
          <a:p>
            <a:r>
              <a:rPr lang="en-US" sz="1000" b="1" dirty="0"/>
              <a:t>(A brief statement by the Doctor explaining what happened to the patient before they got to the hospital)</a:t>
            </a:r>
          </a:p>
          <a:p>
            <a:endParaRPr lang="en-US" sz="1000" b="1" dirty="0"/>
          </a:p>
          <a:p>
            <a:r>
              <a:rPr lang="en-US" sz="1600" dirty="0"/>
              <a:t>Patient is an 85-years-old woman with past medical history significant for atrial fibrillation on anticoagulation with Coumadin, hypertension, diabetes mellitus, history of valve replacement, anxiety, hyperlipidemia, CKD, most recent hospitalization in March 2018 for treatment of pneumonia with acute hypoxic respiratory failure, systolic CHF, UTI with sepsis, presented to the ED on the 28</a:t>
            </a:r>
            <a:r>
              <a:rPr lang="en-US" sz="1600" baseline="30000" dirty="0"/>
              <a:t>th</a:t>
            </a:r>
            <a:r>
              <a:rPr lang="en-US" sz="1600" dirty="0"/>
              <a:t> at night for complaints of epigastric abdominal pain, nausea, vomiting, weakness and acute onset of shortness of breath. According to patient’s daughter, patient had been complaining of those symptoms over the past few days that was postprandial. Patient had described her abdominal pain to be similar to her previous episodes of heartburn and GERD for which she was given medication and one milk which had improved her abdominal pain over the last couple of days. However, she had recurrence of these episodes and decided to be evaluated at an urgent care center earlier that day at which time it was recommended that she be evaluated at an emergency room with recommendations to have an abdominal ultrasound. </a:t>
            </a:r>
          </a:p>
          <a:p>
            <a:endParaRPr lang="en-US" sz="1600" dirty="0"/>
          </a:p>
          <a:p>
            <a:endParaRPr lang="en-US" sz="1600" dirty="0"/>
          </a:p>
        </p:txBody>
      </p:sp>
      <p:sp>
        <p:nvSpPr>
          <p:cNvPr id="5" name="TextBox 4"/>
          <p:cNvSpPr txBox="1"/>
          <p:nvPr/>
        </p:nvSpPr>
        <p:spPr>
          <a:xfrm>
            <a:off x="14240470" y="7812713"/>
            <a:ext cx="5053369" cy="3046988"/>
          </a:xfrm>
          <a:prstGeom prst="rect">
            <a:avLst/>
          </a:prstGeom>
          <a:noFill/>
        </p:spPr>
        <p:txBody>
          <a:bodyPr wrap="square" rtlCol="0">
            <a:spAutoFit/>
          </a:bodyPr>
          <a:lstStyle/>
          <a:p>
            <a:r>
              <a:rPr lang="en-US" sz="1600" b="1" dirty="0"/>
              <a:t>Pathophysiology of Admitting </a:t>
            </a:r>
            <a:r>
              <a:rPr lang="en-US" sz="1600" b="1" dirty="0" err="1"/>
              <a:t>Dx</a:t>
            </a:r>
            <a:r>
              <a:rPr lang="en-US" sz="1600" b="1" dirty="0"/>
              <a:t> with APA references:</a:t>
            </a:r>
          </a:p>
          <a:p>
            <a:endParaRPr lang="en-US" sz="1600" b="1" dirty="0"/>
          </a:p>
          <a:p>
            <a:pPr marL="285750" indent="-285750">
              <a:buFont typeface="Arial" panose="020B0604020202020204" pitchFamily="34" charset="0"/>
              <a:buChar char="•"/>
            </a:pPr>
            <a:r>
              <a:rPr lang="en-US" sz="1600" dirty="0"/>
              <a:t>NSTEMI – Myocardial Infarction that does not show ST segment elevation on ECG. Myocardial infarction is a blockage of blood flow to the heart muscle</a:t>
            </a:r>
          </a:p>
          <a:p>
            <a:pPr marL="285750" indent="-285750">
              <a:buFont typeface="Arial" panose="020B0604020202020204" pitchFamily="34" charset="0"/>
              <a:buChar char="•"/>
            </a:pPr>
            <a:r>
              <a:rPr lang="en-US" sz="1600" dirty="0"/>
              <a:t>Respiratory Failure – happens because of an inadequate gas exchange, arterial oxygen and arterial carbon dioxide cannot be kept at a normal levels</a:t>
            </a:r>
          </a:p>
          <a:p>
            <a:endParaRPr lang="en-US" sz="1600" dirty="0"/>
          </a:p>
          <a:p>
            <a:r>
              <a:rPr lang="en-US" sz="1600" dirty="0"/>
              <a:t>(</a:t>
            </a:r>
            <a:r>
              <a:rPr lang="en-US" sz="1600" dirty="0" err="1"/>
              <a:t>Potter&amp;Perry</a:t>
            </a:r>
            <a:r>
              <a:rPr lang="en-US" sz="1600" dirty="0"/>
              <a:t>, 2013).</a:t>
            </a:r>
          </a:p>
          <a:p>
            <a:endParaRPr lang="en-US" sz="1600" dirty="0"/>
          </a:p>
          <a:p>
            <a:endParaRPr lang="en-US" sz="1600" dirty="0"/>
          </a:p>
        </p:txBody>
      </p:sp>
      <p:sp>
        <p:nvSpPr>
          <p:cNvPr id="6" name="TextBox 5"/>
          <p:cNvSpPr txBox="1"/>
          <p:nvPr/>
        </p:nvSpPr>
        <p:spPr>
          <a:xfrm>
            <a:off x="14264640" y="10367258"/>
            <a:ext cx="5029199" cy="2616101"/>
          </a:xfrm>
          <a:prstGeom prst="rect">
            <a:avLst/>
          </a:prstGeom>
          <a:noFill/>
        </p:spPr>
        <p:txBody>
          <a:bodyPr wrap="square" rtlCol="0">
            <a:spAutoFit/>
          </a:bodyPr>
          <a:lstStyle/>
          <a:p>
            <a:r>
              <a:rPr lang="en-US" sz="1600" b="1" dirty="0"/>
              <a:t>Previous Medical History:</a:t>
            </a:r>
          </a:p>
          <a:p>
            <a:r>
              <a:rPr lang="en-US" sz="1000" b="1" dirty="0"/>
              <a:t>(How does the current diagnosis affect the pre-existing medical conditions)</a:t>
            </a:r>
          </a:p>
          <a:p>
            <a:endParaRPr lang="en-US" sz="1000" b="1" dirty="0"/>
          </a:p>
          <a:p>
            <a:pPr marL="285750" indent="-285750">
              <a:buFont typeface="Arial" panose="020B0604020202020204" pitchFamily="34" charset="0"/>
              <a:buChar char="•"/>
            </a:pPr>
            <a:r>
              <a:rPr lang="en-US" sz="1600" dirty="0"/>
              <a:t>Diabetes</a:t>
            </a:r>
          </a:p>
          <a:p>
            <a:pPr marL="285750" indent="-285750">
              <a:buFont typeface="Arial" panose="020B0604020202020204" pitchFamily="34" charset="0"/>
              <a:buChar char="•"/>
            </a:pPr>
            <a:r>
              <a:rPr lang="en-US" sz="1600" dirty="0"/>
              <a:t>High Blood Pressure </a:t>
            </a:r>
          </a:p>
          <a:p>
            <a:pPr marL="285750" indent="-285750">
              <a:buFont typeface="Arial" panose="020B0604020202020204" pitchFamily="34" charset="0"/>
              <a:buChar char="•"/>
            </a:pPr>
            <a:r>
              <a:rPr lang="en-US" sz="1600" dirty="0"/>
              <a:t>Pneumonia </a:t>
            </a:r>
          </a:p>
          <a:p>
            <a:pPr marL="285750" indent="-285750">
              <a:buFont typeface="Arial" panose="020B0604020202020204" pitchFamily="34" charset="0"/>
              <a:buChar char="•"/>
            </a:pPr>
            <a:r>
              <a:rPr lang="en-US" sz="1600" dirty="0"/>
              <a:t>Shortness of Breath</a:t>
            </a:r>
          </a:p>
          <a:p>
            <a:pPr marL="285750" indent="-285750">
              <a:buFont typeface="Arial" panose="020B0604020202020204" pitchFamily="34" charset="0"/>
              <a:buChar char="•"/>
            </a:pPr>
            <a:r>
              <a:rPr lang="en-US" sz="1600" dirty="0"/>
              <a:t>Vertigo</a:t>
            </a:r>
          </a:p>
          <a:p>
            <a:pPr marL="285750" indent="-285750">
              <a:buFont typeface="Arial" panose="020B0604020202020204" pitchFamily="34" charset="0"/>
              <a:buChar char="•"/>
            </a:pPr>
            <a:r>
              <a:rPr lang="en-US" sz="1600" dirty="0"/>
              <a:t>Acute CHF</a:t>
            </a:r>
          </a:p>
          <a:p>
            <a:pPr marL="285750" indent="-285750">
              <a:buFont typeface="Arial" panose="020B0604020202020204" pitchFamily="34" charset="0"/>
              <a:buChar char="•"/>
            </a:pPr>
            <a:r>
              <a:rPr lang="en-US" sz="1600" dirty="0"/>
              <a:t>A Fib</a:t>
            </a:r>
          </a:p>
          <a:p>
            <a:pPr marL="285750" indent="-285750">
              <a:buFont typeface="Arial" panose="020B0604020202020204" pitchFamily="34" charset="0"/>
              <a:buChar char="•"/>
            </a:pPr>
            <a:r>
              <a:rPr lang="en-US" sz="1600" dirty="0"/>
              <a:t>Epistaxis</a:t>
            </a:r>
          </a:p>
        </p:txBody>
      </p:sp>
      <p:sp>
        <p:nvSpPr>
          <p:cNvPr id="7" name="TextBox 6"/>
          <p:cNvSpPr txBox="1"/>
          <p:nvPr/>
        </p:nvSpPr>
        <p:spPr>
          <a:xfrm>
            <a:off x="14264640" y="13205225"/>
            <a:ext cx="5029199" cy="830997"/>
          </a:xfrm>
          <a:prstGeom prst="rect">
            <a:avLst/>
          </a:prstGeom>
          <a:noFill/>
        </p:spPr>
        <p:txBody>
          <a:bodyPr wrap="square" rtlCol="0">
            <a:spAutoFit/>
          </a:bodyPr>
          <a:lstStyle/>
          <a:p>
            <a:pPr algn="ctr"/>
            <a:r>
              <a:rPr lang="en-US" sz="1600" b="1" dirty="0"/>
              <a:t>Previous Surgical History:</a:t>
            </a:r>
          </a:p>
          <a:p>
            <a:endParaRPr lang="en-US" sz="1600" b="1" dirty="0"/>
          </a:p>
          <a:p>
            <a:pPr marL="285750" indent="-285750">
              <a:buFont typeface="Arial" panose="020B0604020202020204" pitchFamily="34" charset="0"/>
              <a:buChar char="•"/>
            </a:pPr>
            <a:r>
              <a:rPr lang="en-US" sz="1600" dirty="0"/>
              <a:t>Open Heart Surgery</a:t>
            </a:r>
          </a:p>
        </p:txBody>
      </p:sp>
      <p:sp>
        <p:nvSpPr>
          <p:cNvPr id="9" name="TextBox 8"/>
          <p:cNvSpPr txBox="1"/>
          <p:nvPr/>
        </p:nvSpPr>
        <p:spPr>
          <a:xfrm>
            <a:off x="7902452" y="8181994"/>
            <a:ext cx="1855829" cy="338554"/>
          </a:xfrm>
          <a:prstGeom prst="rect">
            <a:avLst/>
          </a:prstGeom>
          <a:noFill/>
        </p:spPr>
        <p:txBody>
          <a:bodyPr wrap="none" rtlCol="0">
            <a:spAutoFit/>
          </a:bodyPr>
          <a:lstStyle/>
          <a:p>
            <a:r>
              <a:rPr lang="en-US" sz="1600" b="1" dirty="0"/>
              <a:t>Patient Information</a:t>
            </a:r>
          </a:p>
        </p:txBody>
      </p:sp>
      <p:sp>
        <p:nvSpPr>
          <p:cNvPr id="10" name="TextBox 9"/>
          <p:cNvSpPr txBox="1"/>
          <p:nvPr/>
        </p:nvSpPr>
        <p:spPr>
          <a:xfrm>
            <a:off x="7626639" y="8498248"/>
            <a:ext cx="2371780" cy="2169825"/>
          </a:xfrm>
          <a:prstGeom prst="rect">
            <a:avLst/>
          </a:prstGeom>
          <a:noFill/>
        </p:spPr>
        <p:txBody>
          <a:bodyPr wrap="square" rtlCol="0">
            <a:spAutoFit/>
          </a:bodyPr>
          <a:lstStyle/>
          <a:p>
            <a:pPr algn="ctr"/>
            <a:r>
              <a:rPr lang="en-US" sz="1500" dirty="0"/>
              <a:t>Name: K.G.</a:t>
            </a:r>
          </a:p>
          <a:p>
            <a:pPr algn="ctr"/>
            <a:r>
              <a:rPr lang="en-US" sz="1500" dirty="0"/>
              <a:t>Age: 85 </a:t>
            </a:r>
            <a:r>
              <a:rPr lang="en-US" sz="1500" dirty="0" err="1"/>
              <a:t>y.o</a:t>
            </a:r>
            <a:r>
              <a:rPr lang="en-US" sz="1500" dirty="0"/>
              <a:t>.</a:t>
            </a:r>
          </a:p>
          <a:p>
            <a:pPr algn="ctr"/>
            <a:r>
              <a:rPr lang="en-US" sz="1500" dirty="0"/>
              <a:t>Gender: Female</a:t>
            </a:r>
          </a:p>
          <a:p>
            <a:pPr algn="ctr"/>
            <a:r>
              <a:rPr lang="en-US" sz="1500" dirty="0"/>
              <a:t>DPOA: None</a:t>
            </a:r>
          </a:p>
          <a:p>
            <a:pPr algn="ctr"/>
            <a:r>
              <a:rPr lang="en-US" sz="1500" dirty="0"/>
              <a:t>Living Will: None</a:t>
            </a:r>
          </a:p>
          <a:p>
            <a:pPr algn="ctr"/>
            <a:r>
              <a:rPr lang="en-US" sz="1500" dirty="0"/>
              <a:t>Full Code</a:t>
            </a:r>
          </a:p>
          <a:p>
            <a:pPr algn="ctr"/>
            <a:r>
              <a:rPr lang="en-US" sz="1500" dirty="0" err="1"/>
              <a:t>Ht</a:t>
            </a:r>
            <a:r>
              <a:rPr lang="en-US" sz="1500" dirty="0"/>
              <a:t>: 160 cm</a:t>
            </a:r>
          </a:p>
          <a:p>
            <a:pPr algn="ctr"/>
            <a:r>
              <a:rPr lang="en-US" sz="1500" dirty="0" err="1"/>
              <a:t>Wt</a:t>
            </a:r>
            <a:r>
              <a:rPr lang="en-US" sz="1500" dirty="0"/>
              <a:t>: 69.8 kg</a:t>
            </a:r>
          </a:p>
          <a:p>
            <a:pPr algn="ctr"/>
            <a:r>
              <a:rPr lang="en-US" sz="1500" dirty="0"/>
              <a:t>Allergies: Levaquin</a:t>
            </a:r>
          </a:p>
        </p:txBody>
      </p:sp>
      <p:sp>
        <p:nvSpPr>
          <p:cNvPr id="11" name="TextBox 10"/>
          <p:cNvSpPr txBox="1"/>
          <p:nvPr/>
        </p:nvSpPr>
        <p:spPr>
          <a:xfrm>
            <a:off x="10789920" y="8214519"/>
            <a:ext cx="2926080" cy="1077218"/>
          </a:xfrm>
          <a:prstGeom prst="rect">
            <a:avLst/>
          </a:prstGeom>
          <a:noFill/>
        </p:spPr>
        <p:txBody>
          <a:bodyPr wrap="square" rtlCol="0">
            <a:spAutoFit/>
          </a:bodyPr>
          <a:lstStyle/>
          <a:p>
            <a:pPr algn="ctr"/>
            <a:r>
              <a:rPr lang="en-US" sz="1600" b="1" dirty="0"/>
              <a:t>Chief Complaint</a:t>
            </a:r>
          </a:p>
          <a:p>
            <a:pPr algn="ctr"/>
            <a:r>
              <a:rPr lang="en-US" sz="1600" dirty="0"/>
              <a:t>c/c of midline upper abdominal pain with N/V and weakness with SOB</a:t>
            </a:r>
          </a:p>
        </p:txBody>
      </p:sp>
      <p:sp>
        <p:nvSpPr>
          <p:cNvPr id="12" name="TextBox 11"/>
          <p:cNvSpPr txBox="1"/>
          <p:nvPr/>
        </p:nvSpPr>
        <p:spPr>
          <a:xfrm>
            <a:off x="10811470" y="9456941"/>
            <a:ext cx="2926080" cy="1077218"/>
          </a:xfrm>
          <a:prstGeom prst="rect">
            <a:avLst/>
          </a:prstGeom>
          <a:noFill/>
        </p:spPr>
        <p:txBody>
          <a:bodyPr wrap="square" rtlCol="0">
            <a:spAutoFit/>
          </a:bodyPr>
          <a:lstStyle/>
          <a:p>
            <a:pPr algn="ctr"/>
            <a:r>
              <a:rPr lang="en-US" sz="1600" b="1" dirty="0"/>
              <a:t>Admitting/Current Diagnoses(</a:t>
            </a:r>
            <a:r>
              <a:rPr lang="en-US" sz="1600" b="1" dirty="0" err="1"/>
              <a:t>es</a:t>
            </a:r>
            <a:r>
              <a:rPr lang="en-US" sz="1600" b="1" dirty="0"/>
              <a:t>):</a:t>
            </a:r>
          </a:p>
          <a:p>
            <a:pPr algn="ctr"/>
            <a:r>
              <a:rPr lang="en-US" sz="1600" dirty="0"/>
              <a:t>NSTEMI</a:t>
            </a:r>
          </a:p>
          <a:p>
            <a:pPr algn="ctr"/>
            <a:r>
              <a:rPr lang="en-US" sz="1600" dirty="0"/>
              <a:t>Respiratory Failure</a:t>
            </a:r>
          </a:p>
        </p:txBody>
      </p:sp>
      <p:sp>
        <p:nvSpPr>
          <p:cNvPr id="22" name="TextBox 21"/>
          <p:cNvSpPr txBox="1"/>
          <p:nvPr/>
        </p:nvSpPr>
        <p:spPr>
          <a:xfrm>
            <a:off x="1783861" y="6093212"/>
            <a:ext cx="5190523" cy="3847207"/>
          </a:xfrm>
          <a:prstGeom prst="rect">
            <a:avLst/>
          </a:prstGeom>
          <a:noFill/>
        </p:spPr>
        <p:txBody>
          <a:bodyPr wrap="square" rtlCol="0">
            <a:spAutoFit/>
          </a:bodyPr>
          <a:lstStyle/>
          <a:p>
            <a:r>
              <a:rPr lang="en-US" sz="1600" b="1" dirty="0"/>
              <a:t>Diagnostic Tests / Lab Result w/ Dates and Normal Ranges</a:t>
            </a:r>
          </a:p>
          <a:p>
            <a:pPr algn="ctr"/>
            <a:r>
              <a:rPr lang="en-US" sz="1000" b="1" dirty="0"/>
              <a:t>(Prioritize tests that prove the admitting diagnosis exists/is correct)</a:t>
            </a:r>
          </a:p>
          <a:p>
            <a:pPr algn="ctr"/>
            <a:endParaRPr lang="en-US" sz="1000" b="1" dirty="0"/>
          </a:p>
          <a:p>
            <a:r>
              <a:rPr lang="en-US" sz="1600" dirty="0"/>
              <a:t>7/28 CT Abdomen and Pelvis with contrast</a:t>
            </a:r>
          </a:p>
          <a:p>
            <a:r>
              <a:rPr lang="en-US" sz="1600" dirty="0"/>
              <a:t>7/28 X-Ray Chest for hypoxia suspicion </a:t>
            </a:r>
          </a:p>
          <a:p>
            <a:r>
              <a:rPr lang="en-US" sz="1600" dirty="0"/>
              <a:t>7/28 ECG</a:t>
            </a:r>
          </a:p>
          <a:p>
            <a:pPr marL="285750" indent="-285750">
              <a:buFont typeface="Arial" panose="020B0604020202020204" pitchFamily="34" charset="0"/>
              <a:buChar char="•"/>
            </a:pPr>
            <a:r>
              <a:rPr lang="en-US" sz="1600" dirty="0"/>
              <a:t>A fib/Tachycardia</a:t>
            </a:r>
          </a:p>
          <a:p>
            <a:pPr marL="285750" indent="-285750">
              <a:buFont typeface="Arial" panose="020B0604020202020204" pitchFamily="34" charset="0"/>
              <a:buChar char="•"/>
            </a:pPr>
            <a:r>
              <a:rPr lang="en-US" sz="1600" dirty="0"/>
              <a:t>Septal MI</a:t>
            </a:r>
          </a:p>
          <a:p>
            <a:pPr marL="285750" indent="-285750">
              <a:buFont typeface="Arial" panose="020B0604020202020204" pitchFamily="34" charset="0"/>
              <a:buChar char="•"/>
            </a:pPr>
            <a:r>
              <a:rPr lang="en-US" sz="1600" dirty="0"/>
              <a:t>ST Deviation and Moderate T wave abnormality </a:t>
            </a:r>
          </a:p>
          <a:p>
            <a:pPr marL="285750" indent="-285750">
              <a:buFont typeface="Arial" panose="020B0604020202020204" pitchFamily="34" charset="0"/>
              <a:buChar char="•"/>
            </a:pPr>
            <a:r>
              <a:rPr lang="en-US" sz="1600" dirty="0"/>
              <a:t>Ischemia</a:t>
            </a:r>
          </a:p>
          <a:p>
            <a:r>
              <a:rPr lang="en-US" sz="1600" dirty="0"/>
              <a:t>7/29 CT Scan (pending)</a:t>
            </a:r>
          </a:p>
          <a:p>
            <a:r>
              <a:rPr lang="en-US" sz="1600" dirty="0"/>
              <a:t>7/29 Cardiac catherization (done at another hospital)</a:t>
            </a:r>
          </a:p>
          <a:p>
            <a:pPr algn="ctr"/>
            <a:r>
              <a:rPr lang="en-US" sz="1600" dirty="0"/>
              <a:t>Labs were done on 7/28</a:t>
            </a:r>
          </a:p>
          <a:p>
            <a:endParaRPr lang="en-US" sz="1600" dirty="0"/>
          </a:p>
          <a:p>
            <a:endParaRPr lang="en-US" sz="1600" dirty="0"/>
          </a:p>
          <a:p>
            <a:endParaRPr lang="en-US" sz="1600" dirty="0"/>
          </a:p>
        </p:txBody>
      </p:sp>
      <p:sp>
        <p:nvSpPr>
          <p:cNvPr id="24" name="TextBox 23"/>
          <p:cNvSpPr txBox="1"/>
          <p:nvPr/>
        </p:nvSpPr>
        <p:spPr>
          <a:xfrm>
            <a:off x="7425867" y="10817562"/>
            <a:ext cx="6290133" cy="4524315"/>
          </a:xfrm>
          <a:prstGeom prst="rect">
            <a:avLst/>
          </a:prstGeom>
          <a:noFill/>
        </p:spPr>
        <p:txBody>
          <a:bodyPr wrap="square" rtlCol="0">
            <a:spAutoFit/>
          </a:bodyPr>
          <a:lstStyle/>
          <a:p>
            <a:pPr algn="ctr"/>
            <a:r>
              <a:rPr lang="en-US" sz="1400" b="1" dirty="0"/>
              <a:t>Plan of Care:</a:t>
            </a:r>
          </a:p>
          <a:p>
            <a:pPr algn="ctr"/>
            <a:endParaRPr lang="en-US" sz="1400" b="1" dirty="0"/>
          </a:p>
          <a:p>
            <a:pPr marL="285750" indent="-285750">
              <a:buFont typeface="Arial" panose="020B0604020202020204" pitchFamily="34" charset="0"/>
              <a:buChar char="•"/>
            </a:pPr>
            <a:r>
              <a:rPr lang="en-US" sz="1400" dirty="0"/>
              <a:t>Patient will remain free from aspiration throughout hospital stay</a:t>
            </a:r>
          </a:p>
          <a:p>
            <a:pPr marL="285750" indent="-285750">
              <a:buFont typeface="Arial" panose="020B0604020202020204" pitchFamily="34" charset="0"/>
              <a:buChar char="•"/>
            </a:pPr>
            <a:r>
              <a:rPr lang="en-US" sz="1400" dirty="0"/>
              <a:t>Patient will demonstrate techniques to prevent aspiration during hospital stay</a:t>
            </a:r>
          </a:p>
          <a:p>
            <a:pPr marL="285750" indent="-285750">
              <a:buFont typeface="Arial" panose="020B0604020202020204" pitchFamily="34" charset="0"/>
              <a:buChar char="•"/>
            </a:pPr>
            <a:r>
              <a:rPr lang="en-US" sz="1400" dirty="0"/>
              <a:t>Patient will verbalize understanding of causative risk factors throughout hospital stay</a:t>
            </a:r>
          </a:p>
          <a:p>
            <a:pPr marL="285750" indent="-285750">
              <a:buFont typeface="Arial" panose="020B0604020202020204" pitchFamily="34" charset="0"/>
              <a:buChar char="•"/>
            </a:pPr>
            <a:r>
              <a:rPr lang="en-US" sz="1400" dirty="0"/>
              <a:t>Patient will verbalize an understanding of appropriate arrangements prior to discharge</a:t>
            </a:r>
          </a:p>
          <a:p>
            <a:pPr marL="285750" indent="-285750">
              <a:buFont typeface="Arial" panose="020B0604020202020204" pitchFamily="34" charset="0"/>
              <a:buChar char="•"/>
            </a:pPr>
            <a:r>
              <a:rPr lang="en-US" sz="1400" dirty="0"/>
              <a:t>The patient will have discharge from the hospital </a:t>
            </a:r>
          </a:p>
          <a:p>
            <a:pPr marL="285750" indent="-285750">
              <a:buFont typeface="Arial" panose="020B0604020202020204" pitchFamily="34" charset="0"/>
              <a:buChar char="•"/>
            </a:pPr>
            <a:r>
              <a:rPr lang="en-US" sz="1400" dirty="0"/>
              <a:t>Patient will be free from falls and injuries throughout the hospital stay</a:t>
            </a:r>
          </a:p>
          <a:p>
            <a:pPr marL="285750" indent="-285750">
              <a:buFont typeface="Arial" panose="020B0604020202020204" pitchFamily="34" charset="0"/>
              <a:buChar char="•"/>
            </a:pPr>
            <a:r>
              <a:rPr lang="en-US" sz="1400" dirty="0"/>
              <a:t>Patient will verbalize fall risk factors throughout hospital stay</a:t>
            </a:r>
          </a:p>
          <a:p>
            <a:pPr marL="285750" indent="-285750">
              <a:buFont typeface="Arial" panose="020B0604020202020204" pitchFamily="34" charset="0"/>
              <a:buChar char="•"/>
            </a:pPr>
            <a:r>
              <a:rPr lang="en-US" sz="1400" dirty="0"/>
              <a:t>Patient will demonstrate a motivation and willingness to learn </a:t>
            </a:r>
          </a:p>
          <a:p>
            <a:pPr marL="285750" indent="-285750">
              <a:buFont typeface="Arial" panose="020B0604020202020204" pitchFamily="34" charset="0"/>
              <a:buChar char="•"/>
            </a:pPr>
            <a:r>
              <a:rPr lang="en-US" sz="1400" dirty="0"/>
              <a:t>Patient will participate in the learning process</a:t>
            </a:r>
          </a:p>
          <a:p>
            <a:pPr marL="285750" indent="-285750">
              <a:buFont typeface="Arial" panose="020B0604020202020204" pitchFamily="34" charset="0"/>
              <a:buChar char="•"/>
            </a:pPr>
            <a:r>
              <a:rPr lang="en-US" sz="1400" dirty="0"/>
              <a:t>Patient will perform teach back method</a:t>
            </a:r>
          </a:p>
          <a:p>
            <a:pPr marL="285750" indent="-285750">
              <a:buFont typeface="Arial" panose="020B0604020202020204" pitchFamily="34" charset="0"/>
              <a:buChar char="•"/>
            </a:pPr>
            <a:r>
              <a:rPr lang="en-US" sz="1400" dirty="0"/>
              <a:t>Patient will verbalize understanding process, causes, and symptoms during stay</a:t>
            </a:r>
          </a:p>
          <a:p>
            <a:pPr marL="285750" indent="-285750">
              <a:buFont typeface="Arial" panose="020B0604020202020204" pitchFamily="34" charset="0"/>
              <a:buChar char="•"/>
            </a:pPr>
            <a:r>
              <a:rPr lang="en-US" sz="1400" dirty="0"/>
              <a:t>Patient will communicate improvement of pain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US" sz="1600" dirty="0"/>
          </a:p>
          <a:p>
            <a:pPr algn="ctr"/>
            <a:endParaRPr lang="en-US" sz="1600" b="1" dirty="0"/>
          </a:p>
          <a:p>
            <a:pPr algn="ctr"/>
            <a:endParaRPr lang="en-US" sz="1600" b="1" dirty="0"/>
          </a:p>
        </p:txBody>
      </p:sp>
      <p:sp>
        <p:nvSpPr>
          <p:cNvPr id="25" name="TextBox 24"/>
          <p:cNvSpPr txBox="1"/>
          <p:nvPr/>
        </p:nvSpPr>
        <p:spPr>
          <a:xfrm>
            <a:off x="7924800" y="12374880"/>
            <a:ext cx="184731" cy="610936"/>
          </a:xfrm>
          <a:prstGeom prst="rect">
            <a:avLst/>
          </a:prstGeom>
          <a:noFill/>
        </p:spPr>
        <p:txBody>
          <a:bodyPr wrap="none" rtlCol="0">
            <a:spAutoFit/>
          </a:bodyPr>
          <a:lstStyle/>
          <a:p>
            <a:endParaRPr lang="en-US" dirty="0"/>
          </a:p>
        </p:txBody>
      </p:sp>
      <p:sp>
        <p:nvSpPr>
          <p:cNvPr id="26" name="TextBox 25"/>
          <p:cNvSpPr txBox="1"/>
          <p:nvPr/>
        </p:nvSpPr>
        <p:spPr>
          <a:xfrm>
            <a:off x="15849600" y="9509760"/>
            <a:ext cx="184731" cy="610936"/>
          </a:xfrm>
          <a:prstGeom prst="rect">
            <a:avLst/>
          </a:prstGeom>
          <a:noFill/>
        </p:spPr>
        <p:txBody>
          <a:bodyPr wrap="none" rtlCol="0">
            <a:spAutoFit/>
          </a:bodyPr>
          <a:lstStyle/>
          <a:p>
            <a:endParaRPr lang="en-US"/>
          </a:p>
        </p:txBody>
      </p:sp>
      <p:sp>
        <p:nvSpPr>
          <p:cNvPr id="40" name="TextBox 39"/>
          <p:cNvSpPr txBox="1"/>
          <p:nvPr/>
        </p:nvSpPr>
        <p:spPr>
          <a:xfrm>
            <a:off x="1993900" y="2688771"/>
            <a:ext cx="4758592" cy="830997"/>
          </a:xfrm>
          <a:prstGeom prst="rect">
            <a:avLst/>
          </a:prstGeom>
          <a:noFill/>
        </p:spPr>
        <p:txBody>
          <a:bodyPr wrap="square" rtlCol="0">
            <a:spAutoFit/>
          </a:bodyPr>
          <a:lstStyle/>
          <a:p>
            <a:endParaRPr lang="en-US" sz="1600" dirty="0"/>
          </a:p>
          <a:p>
            <a:endParaRPr lang="en-US" sz="1600" dirty="0"/>
          </a:p>
          <a:p>
            <a:endParaRPr lang="en-US" sz="1600" dirty="0"/>
          </a:p>
        </p:txBody>
      </p:sp>
      <p:graphicFrame>
        <p:nvGraphicFramePr>
          <p:cNvPr id="27" name="Table 26">
            <a:extLst>
              <a:ext uri="{FF2B5EF4-FFF2-40B4-BE49-F238E27FC236}">
                <a16:creationId xmlns:a16="http://schemas.microsoft.com/office/drawing/2014/main" id="{DDF5CB21-6719-874A-866B-F00613D5BF49}"/>
              </a:ext>
            </a:extLst>
          </p:cNvPr>
          <p:cNvGraphicFramePr>
            <a:graphicFrameLocks noGrp="1"/>
          </p:cNvGraphicFramePr>
          <p:nvPr>
            <p:extLst>
              <p:ext uri="{D42A27DB-BD31-4B8C-83A1-F6EECF244321}">
                <p14:modId xmlns:p14="http://schemas.microsoft.com/office/powerpoint/2010/main" val="1704248658"/>
              </p:ext>
            </p:extLst>
          </p:nvPr>
        </p:nvGraphicFramePr>
        <p:xfrm>
          <a:off x="1847134" y="9278781"/>
          <a:ext cx="5079444" cy="5344088"/>
        </p:xfrm>
        <a:graphic>
          <a:graphicData uri="http://schemas.openxmlformats.org/drawingml/2006/table">
            <a:tbl>
              <a:tblPr firstRow="1" bandRow="1">
                <a:tableStyleId>{5C22544A-7EE6-4342-B048-85BDC9FD1C3A}</a:tableStyleId>
              </a:tblPr>
              <a:tblGrid>
                <a:gridCol w="1693148">
                  <a:extLst>
                    <a:ext uri="{9D8B030D-6E8A-4147-A177-3AD203B41FA5}">
                      <a16:colId xmlns:a16="http://schemas.microsoft.com/office/drawing/2014/main" val="2126765231"/>
                    </a:ext>
                  </a:extLst>
                </a:gridCol>
                <a:gridCol w="1693148">
                  <a:extLst>
                    <a:ext uri="{9D8B030D-6E8A-4147-A177-3AD203B41FA5}">
                      <a16:colId xmlns:a16="http://schemas.microsoft.com/office/drawing/2014/main" val="4250739415"/>
                    </a:ext>
                  </a:extLst>
                </a:gridCol>
                <a:gridCol w="1693148">
                  <a:extLst>
                    <a:ext uri="{9D8B030D-6E8A-4147-A177-3AD203B41FA5}">
                      <a16:colId xmlns:a16="http://schemas.microsoft.com/office/drawing/2014/main" val="1379136777"/>
                    </a:ext>
                  </a:extLst>
                </a:gridCol>
              </a:tblGrid>
              <a:tr h="532868">
                <a:tc>
                  <a:txBody>
                    <a:bodyPr/>
                    <a:lstStyle/>
                    <a:p>
                      <a:r>
                        <a:rPr lang="en-US" sz="1600" dirty="0"/>
                        <a:t>Type</a:t>
                      </a:r>
                    </a:p>
                  </a:txBody>
                  <a:tcPr/>
                </a:tc>
                <a:tc>
                  <a:txBody>
                    <a:bodyPr/>
                    <a:lstStyle/>
                    <a:p>
                      <a:r>
                        <a:rPr lang="en-US" sz="1600" dirty="0"/>
                        <a:t>Results</a:t>
                      </a:r>
                    </a:p>
                  </a:txBody>
                  <a:tcPr/>
                </a:tc>
                <a:tc>
                  <a:txBody>
                    <a:bodyPr/>
                    <a:lstStyle/>
                    <a:p>
                      <a:r>
                        <a:rPr lang="en-US" sz="1600" dirty="0"/>
                        <a:t>Norms</a:t>
                      </a:r>
                    </a:p>
                    <a:p>
                      <a:endParaRPr lang="en-US" sz="1600" dirty="0"/>
                    </a:p>
                  </a:txBody>
                  <a:tcPr/>
                </a:tc>
                <a:extLst>
                  <a:ext uri="{0D108BD9-81ED-4DB2-BD59-A6C34878D82A}">
                    <a16:rowId xmlns:a16="http://schemas.microsoft.com/office/drawing/2014/main" val="4113157077"/>
                  </a:ext>
                </a:extLst>
              </a:tr>
              <a:tr h="366536">
                <a:tc>
                  <a:txBody>
                    <a:bodyPr/>
                    <a:lstStyle/>
                    <a:p>
                      <a:r>
                        <a:rPr lang="en-US" sz="1600" dirty="0" err="1"/>
                        <a:t>HgB</a:t>
                      </a:r>
                      <a:endParaRPr lang="en-US" sz="1600" dirty="0"/>
                    </a:p>
                  </a:txBody>
                  <a:tcPr/>
                </a:tc>
                <a:tc>
                  <a:txBody>
                    <a:bodyPr/>
                    <a:lstStyle/>
                    <a:p>
                      <a:r>
                        <a:rPr lang="en-US" sz="1600" dirty="0"/>
                        <a:t>11.0 (Low)</a:t>
                      </a:r>
                    </a:p>
                  </a:txBody>
                  <a:tcPr/>
                </a:tc>
                <a:tc>
                  <a:txBody>
                    <a:bodyPr/>
                    <a:lstStyle/>
                    <a:p>
                      <a:r>
                        <a:rPr lang="en-US" sz="1600" dirty="0"/>
                        <a:t>12 – 15</a:t>
                      </a:r>
                    </a:p>
                  </a:txBody>
                  <a:tcPr/>
                </a:tc>
                <a:extLst>
                  <a:ext uri="{0D108BD9-81ED-4DB2-BD59-A6C34878D82A}">
                    <a16:rowId xmlns:a16="http://schemas.microsoft.com/office/drawing/2014/main" val="546658915"/>
                  </a:ext>
                </a:extLst>
              </a:tr>
              <a:tr h="366536">
                <a:tc>
                  <a:txBody>
                    <a:bodyPr/>
                    <a:lstStyle/>
                    <a:p>
                      <a:r>
                        <a:rPr lang="en-US" sz="1600" dirty="0" err="1"/>
                        <a:t>Hct</a:t>
                      </a:r>
                      <a:endParaRPr lang="en-US" sz="1600" dirty="0"/>
                    </a:p>
                  </a:txBody>
                  <a:tcPr/>
                </a:tc>
                <a:tc>
                  <a:txBody>
                    <a:bodyPr/>
                    <a:lstStyle/>
                    <a:p>
                      <a:r>
                        <a:rPr lang="en-US" sz="1600" dirty="0"/>
                        <a:t>33.9% (Low)</a:t>
                      </a:r>
                    </a:p>
                  </a:txBody>
                  <a:tcPr/>
                </a:tc>
                <a:tc>
                  <a:txBody>
                    <a:bodyPr/>
                    <a:lstStyle/>
                    <a:p>
                      <a:r>
                        <a:rPr lang="en-US" sz="1600" dirty="0"/>
                        <a:t>37% to 48%</a:t>
                      </a:r>
                    </a:p>
                  </a:txBody>
                  <a:tcPr/>
                </a:tc>
                <a:extLst>
                  <a:ext uri="{0D108BD9-81ED-4DB2-BD59-A6C34878D82A}">
                    <a16:rowId xmlns:a16="http://schemas.microsoft.com/office/drawing/2014/main" val="1657556269"/>
                  </a:ext>
                </a:extLst>
              </a:tr>
              <a:tr h="366536">
                <a:tc>
                  <a:txBody>
                    <a:bodyPr/>
                    <a:lstStyle/>
                    <a:p>
                      <a:r>
                        <a:rPr lang="en-US" sz="1600" dirty="0"/>
                        <a:t>CO2</a:t>
                      </a:r>
                    </a:p>
                  </a:txBody>
                  <a:tcPr/>
                </a:tc>
                <a:tc>
                  <a:txBody>
                    <a:bodyPr/>
                    <a:lstStyle/>
                    <a:p>
                      <a:r>
                        <a:rPr lang="en-US" sz="1600" dirty="0"/>
                        <a:t>21 (Low)</a:t>
                      </a:r>
                    </a:p>
                  </a:txBody>
                  <a:tcPr/>
                </a:tc>
                <a:tc>
                  <a:txBody>
                    <a:bodyPr/>
                    <a:lstStyle/>
                    <a:p>
                      <a:r>
                        <a:rPr lang="en-US" sz="1600" dirty="0"/>
                        <a:t>35-45</a:t>
                      </a:r>
                    </a:p>
                  </a:txBody>
                  <a:tcPr/>
                </a:tc>
                <a:extLst>
                  <a:ext uri="{0D108BD9-81ED-4DB2-BD59-A6C34878D82A}">
                    <a16:rowId xmlns:a16="http://schemas.microsoft.com/office/drawing/2014/main" val="933370747"/>
                  </a:ext>
                </a:extLst>
              </a:tr>
              <a:tr h="366536">
                <a:tc>
                  <a:txBody>
                    <a:bodyPr/>
                    <a:lstStyle/>
                    <a:p>
                      <a:r>
                        <a:rPr lang="en-US" sz="1600" dirty="0"/>
                        <a:t>BNP</a:t>
                      </a:r>
                    </a:p>
                  </a:txBody>
                  <a:tcPr/>
                </a:tc>
                <a:tc>
                  <a:txBody>
                    <a:bodyPr/>
                    <a:lstStyle/>
                    <a:p>
                      <a:r>
                        <a:rPr lang="en-US" sz="1600" dirty="0"/>
                        <a:t>12300 (High)</a:t>
                      </a:r>
                    </a:p>
                  </a:txBody>
                  <a:tcPr/>
                </a:tc>
                <a:tc>
                  <a:txBody>
                    <a:bodyPr/>
                    <a:lstStyle/>
                    <a:p>
                      <a:r>
                        <a:rPr lang="en-US" sz="1600" dirty="0"/>
                        <a:t>&lt;450</a:t>
                      </a:r>
                    </a:p>
                  </a:txBody>
                  <a:tcPr/>
                </a:tc>
                <a:extLst>
                  <a:ext uri="{0D108BD9-81ED-4DB2-BD59-A6C34878D82A}">
                    <a16:rowId xmlns:a16="http://schemas.microsoft.com/office/drawing/2014/main" val="2001955204"/>
                  </a:ext>
                </a:extLst>
              </a:tr>
              <a:tr h="366536">
                <a:tc>
                  <a:txBody>
                    <a:bodyPr/>
                    <a:lstStyle/>
                    <a:p>
                      <a:r>
                        <a:rPr lang="en-US" sz="1600" dirty="0"/>
                        <a:t>Cl</a:t>
                      </a:r>
                    </a:p>
                  </a:txBody>
                  <a:tcPr/>
                </a:tc>
                <a:tc>
                  <a:txBody>
                    <a:bodyPr/>
                    <a:lstStyle/>
                    <a:p>
                      <a:r>
                        <a:rPr lang="en-US" sz="1600" dirty="0"/>
                        <a:t>110 (High)</a:t>
                      </a:r>
                    </a:p>
                  </a:txBody>
                  <a:tcPr/>
                </a:tc>
                <a:tc>
                  <a:txBody>
                    <a:bodyPr/>
                    <a:lstStyle/>
                    <a:p>
                      <a:r>
                        <a:rPr lang="en-US" sz="1600" dirty="0"/>
                        <a:t>96 – 106 </a:t>
                      </a:r>
                    </a:p>
                  </a:txBody>
                  <a:tcPr/>
                </a:tc>
                <a:extLst>
                  <a:ext uri="{0D108BD9-81ED-4DB2-BD59-A6C34878D82A}">
                    <a16:rowId xmlns:a16="http://schemas.microsoft.com/office/drawing/2014/main" val="94856848"/>
                  </a:ext>
                </a:extLst>
              </a:tr>
              <a:tr h="366536">
                <a:tc>
                  <a:txBody>
                    <a:bodyPr/>
                    <a:lstStyle/>
                    <a:p>
                      <a:r>
                        <a:rPr lang="en-US" sz="1600" dirty="0"/>
                        <a:t>Creatinine </a:t>
                      </a:r>
                    </a:p>
                  </a:txBody>
                  <a:tcPr/>
                </a:tc>
                <a:tc>
                  <a:txBody>
                    <a:bodyPr/>
                    <a:lstStyle/>
                    <a:p>
                      <a:r>
                        <a:rPr lang="en-US" sz="1600" dirty="0"/>
                        <a:t>2.5 (High)</a:t>
                      </a:r>
                    </a:p>
                  </a:txBody>
                  <a:tcPr/>
                </a:tc>
                <a:tc>
                  <a:txBody>
                    <a:bodyPr/>
                    <a:lstStyle/>
                    <a:p>
                      <a:r>
                        <a:rPr lang="en-US" sz="1600" dirty="0"/>
                        <a:t>0.8– 1.2 </a:t>
                      </a:r>
                    </a:p>
                  </a:txBody>
                  <a:tcPr/>
                </a:tc>
                <a:extLst>
                  <a:ext uri="{0D108BD9-81ED-4DB2-BD59-A6C34878D82A}">
                    <a16:rowId xmlns:a16="http://schemas.microsoft.com/office/drawing/2014/main" val="3016910407"/>
                  </a:ext>
                </a:extLst>
              </a:tr>
              <a:tr h="366536">
                <a:tc>
                  <a:txBody>
                    <a:bodyPr/>
                    <a:lstStyle/>
                    <a:p>
                      <a:r>
                        <a:rPr lang="en-US" sz="1600" dirty="0"/>
                        <a:t>BUN</a:t>
                      </a:r>
                    </a:p>
                  </a:txBody>
                  <a:tcPr/>
                </a:tc>
                <a:tc>
                  <a:txBody>
                    <a:bodyPr/>
                    <a:lstStyle/>
                    <a:p>
                      <a:r>
                        <a:rPr lang="en-US" sz="1600" dirty="0"/>
                        <a:t>33 (High)</a:t>
                      </a:r>
                    </a:p>
                  </a:txBody>
                  <a:tcPr/>
                </a:tc>
                <a:tc>
                  <a:txBody>
                    <a:bodyPr/>
                    <a:lstStyle/>
                    <a:p>
                      <a:r>
                        <a:rPr lang="en-US" sz="1600" dirty="0"/>
                        <a:t>7 – 20 </a:t>
                      </a:r>
                    </a:p>
                  </a:txBody>
                  <a:tcPr/>
                </a:tc>
                <a:extLst>
                  <a:ext uri="{0D108BD9-81ED-4DB2-BD59-A6C34878D82A}">
                    <a16:rowId xmlns:a16="http://schemas.microsoft.com/office/drawing/2014/main" val="4079243098"/>
                  </a:ext>
                </a:extLst>
              </a:tr>
              <a:tr h="366536">
                <a:tc>
                  <a:txBody>
                    <a:bodyPr/>
                    <a:lstStyle/>
                    <a:p>
                      <a:r>
                        <a:rPr lang="en-US" sz="1600" dirty="0"/>
                        <a:t>INR</a:t>
                      </a:r>
                    </a:p>
                  </a:txBody>
                  <a:tcPr/>
                </a:tc>
                <a:tc>
                  <a:txBody>
                    <a:bodyPr/>
                    <a:lstStyle/>
                    <a:p>
                      <a:r>
                        <a:rPr lang="en-US" sz="1600" dirty="0"/>
                        <a:t>2.4 (High)</a:t>
                      </a:r>
                    </a:p>
                  </a:txBody>
                  <a:tcPr/>
                </a:tc>
                <a:tc>
                  <a:txBody>
                    <a:bodyPr/>
                    <a:lstStyle/>
                    <a:p>
                      <a:r>
                        <a:rPr lang="en-US" sz="1600" dirty="0"/>
                        <a:t>2.0 – 3.0 </a:t>
                      </a:r>
                    </a:p>
                  </a:txBody>
                  <a:tcPr/>
                </a:tc>
                <a:extLst>
                  <a:ext uri="{0D108BD9-81ED-4DB2-BD59-A6C34878D82A}">
                    <a16:rowId xmlns:a16="http://schemas.microsoft.com/office/drawing/2014/main" val="2491700055"/>
                  </a:ext>
                </a:extLst>
              </a:tr>
              <a:tr h="366536">
                <a:tc>
                  <a:txBody>
                    <a:bodyPr/>
                    <a:lstStyle/>
                    <a:p>
                      <a:r>
                        <a:rPr lang="en-US" sz="1600" dirty="0"/>
                        <a:t>Troponin</a:t>
                      </a:r>
                    </a:p>
                  </a:txBody>
                  <a:tcPr/>
                </a:tc>
                <a:tc>
                  <a:txBody>
                    <a:bodyPr/>
                    <a:lstStyle/>
                    <a:p>
                      <a:r>
                        <a:rPr lang="en-US" sz="1600" dirty="0"/>
                        <a:t>15.3</a:t>
                      </a:r>
                    </a:p>
                  </a:txBody>
                  <a:tcPr/>
                </a:tc>
                <a:tc>
                  <a:txBody>
                    <a:bodyPr/>
                    <a:lstStyle/>
                    <a:p>
                      <a:r>
                        <a:rPr lang="en-US" sz="1600" dirty="0"/>
                        <a:t>0.04 – 0.39</a:t>
                      </a:r>
                    </a:p>
                  </a:txBody>
                  <a:tcPr/>
                </a:tc>
                <a:extLst>
                  <a:ext uri="{0D108BD9-81ED-4DB2-BD59-A6C34878D82A}">
                    <a16:rowId xmlns:a16="http://schemas.microsoft.com/office/drawing/2014/main" val="1031337368"/>
                  </a:ext>
                </a:extLst>
              </a:tr>
              <a:tr h="366536">
                <a:tc>
                  <a:txBody>
                    <a:bodyPr/>
                    <a:lstStyle/>
                    <a:p>
                      <a:r>
                        <a:rPr lang="en-US" sz="1600" dirty="0"/>
                        <a:t>eGFR</a:t>
                      </a:r>
                    </a:p>
                  </a:txBody>
                  <a:tcPr/>
                </a:tc>
                <a:tc>
                  <a:txBody>
                    <a:bodyPr/>
                    <a:lstStyle/>
                    <a:p>
                      <a:r>
                        <a:rPr lang="en-US" sz="1600" dirty="0"/>
                        <a:t>18.30 (Low)</a:t>
                      </a:r>
                    </a:p>
                  </a:txBody>
                  <a:tcPr/>
                </a:tc>
                <a:tc>
                  <a:txBody>
                    <a:bodyPr/>
                    <a:lstStyle/>
                    <a:p>
                      <a:r>
                        <a:rPr lang="en-US" sz="1600" dirty="0"/>
                        <a:t>&gt;60 </a:t>
                      </a:r>
                    </a:p>
                  </a:txBody>
                  <a:tcPr/>
                </a:tc>
                <a:extLst>
                  <a:ext uri="{0D108BD9-81ED-4DB2-BD59-A6C34878D82A}">
                    <a16:rowId xmlns:a16="http://schemas.microsoft.com/office/drawing/2014/main" val="215175044"/>
                  </a:ext>
                </a:extLst>
              </a:tr>
              <a:tr h="366536">
                <a:tc>
                  <a:txBody>
                    <a:bodyPr/>
                    <a:lstStyle/>
                    <a:p>
                      <a:r>
                        <a:rPr lang="en-US" sz="1600" dirty="0"/>
                        <a:t>Bilirubin</a:t>
                      </a:r>
                    </a:p>
                  </a:txBody>
                  <a:tcPr/>
                </a:tc>
                <a:tc>
                  <a:txBody>
                    <a:bodyPr/>
                    <a:lstStyle/>
                    <a:p>
                      <a:r>
                        <a:rPr lang="en-US" sz="1600" dirty="0"/>
                        <a:t>1.4 (High)</a:t>
                      </a:r>
                    </a:p>
                  </a:txBody>
                  <a:tcPr/>
                </a:tc>
                <a:tc>
                  <a:txBody>
                    <a:bodyPr/>
                    <a:lstStyle/>
                    <a:p>
                      <a:r>
                        <a:rPr lang="en-US" sz="1600" dirty="0"/>
                        <a:t>0.1 – 1.2</a:t>
                      </a:r>
                    </a:p>
                  </a:txBody>
                  <a:tcPr/>
                </a:tc>
                <a:extLst>
                  <a:ext uri="{0D108BD9-81ED-4DB2-BD59-A6C34878D82A}">
                    <a16:rowId xmlns:a16="http://schemas.microsoft.com/office/drawing/2014/main" val="177889502"/>
                  </a:ext>
                </a:extLst>
              </a:tr>
              <a:tr h="366536">
                <a:tc>
                  <a:txBody>
                    <a:bodyPr/>
                    <a:lstStyle/>
                    <a:p>
                      <a:r>
                        <a:rPr lang="en-US" sz="1600" dirty="0"/>
                        <a:t>AST</a:t>
                      </a:r>
                    </a:p>
                  </a:txBody>
                  <a:tcPr/>
                </a:tc>
                <a:tc>
                  <a:txBody>
                    <a:bodyPr/>
                    <a:lstStyle/>
                    <a:p>
                      <a:r>
                        <a:rPr lang="en-US" sz="1600" dirty="0"/>
                        <a:t>53 (High)</a:t>
                      </a:r>
                    </a:p>
                  </a:txBody>
                  <a:tcPr/>
                </a:tc>
                <a:tc>
                  <a:txBody>
                    <a:bodyPr/>
                    <a:lstStyle/>
                    <a:p>
                      <a:r>
                        <a:rPr lang="en-US" sz="1600" dirty="0"/>
                        <a:t>10 – 40</a:t>
                      </a:r>
                    </a:p>
                  </a:txBody>
                  <a:tcPr/>
                </a:tc>
                <a:extLst>
                  <a:ext uri="{0D108BD9-81ED-4DB2-BD59-A6C34878D82A}">
                    <a16:rowId xmlns:a16="http://schemas.microsoft.com/office/drawing/2014/main" val="23391323"/>
                  </a:ext>
                </a:extLst>
              </a:tr>
              <a:tr h="366536">
                <a:tc>
                  <a:txBody>
                    <a:bodyPr/>
                    <a:lstStyle/>
                    <a:p>
                      <a:r>
                        <a:rPr lang="en-US" sz="1600" dirty="0"/>
                        <a:t>Glucose</a:t>
                      </a:r>
                    </a:p>
                  </a:txBody>
                  <a:tcPr/>
                </a:tc>
                <a:tc>
                  <a:txBody>
                    <a:bodyPr/>
                    <a:lstStyle/>
                    <a:p>
                      <a:r>
                        <a:rPr lang="en-US" sz="1600" dirty="0"/>
                        <a:t>135 (High)</a:t>
                      </a:r>
                    </a:p>
                  </a:txBody>
                  <a:tcPr/>
                </a:tc>
                <a:tc>
                  <a:txBody>
                    <a:bodyPr/>
                    <a:lstStyle/>
                    <a:p>
                      <a:r>
                        <a:rPr lang="en-US" sz="1600" dirty="0"/>
                        <a:t>70 – 110 </a:t>
                      </a:r>
                    </a:p>
                  </a:txBody>
                  <a:tcPr/>
                </a:tc>
                <a:extLst>
                  <a:ext uri="{0D108BD9-81ED-4DB2-BD59-A6C34878D82A}">
                    <a16:rowId xmlns:a16="http://schemas.microsoft.com/office/drawing/2014/main" val="2398875372"/>
                  </a:ext>
                </a:extLst>
              </a:tr>
            </a:tbl>
          </a:graphicData>
        </a:graphic>
      </p:graphicFrame>
    </p:spTree>
    <p:extLst>
      <p:ext uri="{BB962C8B-B14F-4D97-AF65-F5344CB8AC3E}">
        <p14:creationId xmlns:p14="http://schemas.microsoft.com/office/powerpoint/2010/main" val="2569820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a:off x="15407640" y="8485138"/>
            <a:ext cx="3745513" cy="2915307"/>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15769003" y="4484076"/>
            <a:ext cx="3341077" cy="3299926"/>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5788601" y="738553"/>
            <a:ext cx="3364552" cy="3305908"/>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Hexagon 3"/>
          <p:cNvSpPr/>
          <p:nvPr/>
        </p:nvSpPr>
        <p:spPr>
          <a:xfrm>
            <a:off x="4781411" y="738553"/>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riangle 4"/>
          <p:cNvSpPr/>
          <p:nvPr/>
        </p:nvSpPr>
        <p:spPr>
          <a:xfrm>
            <a:off x="685802" y="11846043"/>
            <a:ext cx="3536003" cy="3076935"/>
          </a:xfrm>
          <a:prstGeom prst="triangle">
            <a:avLst>
              <a:gd name="adj" fmla="val 50000"/>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4606068" y="11846044"/>
            <a:ext cx="3725342" cy="3076935"/>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685802" y="4516440"/>
            <a:ext cx="3380360" cy="3267562"/>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685802" y="738553"/>
            <a:ext cx="3380360" cy="3305908"/>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Hexagon 28"/>
          <p:cNvSpPr/>
          <p:nvPr/>
        </p:nvSpPr>
        <p:spPr>
          <a:xfrm>
            <a:off x="4781410" y="3112851"/>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Hexagon 29"/>
          <p:cNvSpPr/>
          <p:nvPr/>
        </p:nvSpPr>
        <p:spPr>
          <a:xfrm>
            <a:off x="4781409" y="5487149"/>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Hexagon 30"/>
          <p:cNvSpPr/>
          <p:nvPr/>
        </p:nvSpPr>
        <p:spPr>
          <a:xfrm>
            <a:off x="7336960" y="738553"/>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Hexagon 31"/>
          <p:cNvSpPr/>
          <p:nvPr/>
        </p:nvSpPr>
        <p:spPr>
          <a:xfrm>
            <a:off x="7286924" y="3112851"/>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Hexagon 32"/>
          <p:cNvSpPr/>
          <p:nvPr/>
        </p:nvSpPr>
        <p:spPr>
          <a:xfrm>
            <a:off x="7336959" y="5487149"/>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Hexagon 33"/>
          <p:cNvSpPr/>
          <p:nvPr/>
        </p:nvSpPr>
        <p:spPr>
          <a:xfrm>
            <a:off x="9892510" y="738553"/>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Hexagon 34"/>
          <p:cNvSpPr/>
          <p:nvPr/>
        </p:nvSpPr>
        <p:spPr>
          <a:xfrm>
            <a:off x="9892507" y="5487149"/>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Hexagon 35"/>
          <p:cNvSpPr/>
          <p:nvPr/>
        </p:nvSpPr>
        <p:spPr>
          <a:xfrm>
            <a:off x="9892508" y="3111230"/>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Hexagon 36"/>
          <p:cNvSpPr/>
          <p:nvPr/>
        </p:nvSpPr>
        <p:spPr>
          <a:xfrm>
            <a:off x="12498092" y="5487149"/>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Hexagon 37"/>
          <p:cNvSpPr/>
          <p:nvPr/>
        </p:nvSpPr>
        <p:spPr>
          <a:xfrm>
            <a:off x="12498092" y="3111230"/>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Hexagon 38"/>
          <p:cNvSpPr/>
          <p:nvPr/>
        </p:nvSpPr>
        <p:spPr>
          <a:xfrm>
            <a:off x="12498092" y="738553"/>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4781409" y="738552"/>
            <a:ext cx="2522402" cy="2062103"/>
          </a:xfrm>
          <a:prstGeom prst="rect">
            <a:avLst/>
          </a:prstGeom>
          <a:noFill/>
        </p:spPr>
        <p:txBody>
          <a:bodyPr wrap="square" rtlCol="0">
            <a:spAutoFit/>
          </a:bodyPr>
          <a:lstStyle/>
          <a:p>
            <a:pPr algn="ctr"/>
            <a:r>
              <a:rPr lang="en-US" sz="1600" b="1" dirty="0"/>
              <a:t>Vital Signs</a:t>
            </a:r>
          </a:p>
          <a:p>
            <a:pPr algn="ctr"/>
            <a:endParaRPr lang="en-US" sz="1600" b="1" dirty="0"/>
          </a:p>
          <a:p>
            <a:pPr algn="ctr"/>
            <a:r>
              <a:rPr lang="en-US" sz="1600" dirty="0"/>
              <a:t>BP: 116/70</a:t>
            </a:r>
          </a:p>
          <a:p>
            <a:pPr algn="ctr"/>
            <a:r>
              <a:rPr lang="en-US" sz="1600" dirty="0"/>
              <a:t>HR: 71</a:t>
            </a:r>
          </a:p>
          <a:p>
            <a:pPr algn="ctr"/>
            <a:r>
              <a:rPr lang="en-US" sz="1600" dirty="0"/>
              <a:t>RR: 26 </a:t>
            </a:r>
          </a:p>
          <a:p>
            <a:pPr algn="ctr"/>
            <a:r>
              <a:rPr lang="en-US" sz="1600" dirty="0"/>
              <a:t>SpO2: 97% on </a:t>
            </a:r>
            <a:r>
              <a:rPr lang="en-US" sz="1600" dirty="0" err="1"/>
              <a:t>BiPap</a:t>
            </a:r>
            <a:r>
              <a:rPr lang="en-US" sz="1600" dirty="0"/>
              <a:t> FiO2 45%. </a:t>
            </a:r>
            <a:r>
              <a:rPr lang="en-US" sz="1600" dirty="0" err="1"/>
              <a:t>iPap</a:t>
            </a:r>
            <a:r>
              <a:rPr lang="en-US" sz="1600" dirty="0"/>
              <a:t> 12. </a:t>
            </a:r>
            <a:r>
              <a:rPr lang="en-US" sz="1600" dirty="0" err="1"/>
              <a:t>Epap</a:t>
            </a:r>
            <a:r>
              <a:rPr lang="en-US" sz="1600" dirty="0"/>
              <a:t> 7</a:t>
            </a:r>
          </a:p>
          <a:p>
            <a:pPr algn="ctr"/>
            <a:r>
              <a:rPr lang="en-US" sz="1600" dirty="0"/>
              <a:t>Pain: 2/10 </a:t>
            </a:r>
          </a:p>
        </p:txBody>
      </p:sp>
      <p:sp>
        <p:nvSpPr>
          <p:cNvPr id="40" name="TextBox 39"/>
          <p:cNvSpPr txBox="1"/>
          <p:nvPr/>
        </p:nvSpPr>
        <p:spPr>
          <a:xfrm>
            <a:off x="7552652" y="738553"/>
            <a:ext cx="1999774" cy="2277547"/>
          </a:xfrm>
          <a:prstGeom prst="rect">
            <a:avLst/>
          </a:prstGeom>
          <a:noFill/>
        </p:spPr>
        <p:txBody>
          <a:bodyPr wrap="square" rtlCol="0">
            <a:spAutoFit/>
          </a:bodyPr>
          <a:lstStyle/>
          <a:p>
            <a:pPr algn="ctr"/>
            <a:r>
              <a:rPr lang="en-US" sz="1600" b="1" dirty="0"/>
              <a:t>Neurological</a:t>
            </a:r>
          </a:p>
          <a:p>
            <a:pPr algn="ctr"/>
            <a:r>
              <a:rPr lang="en-US" sz="1400" dirty="0"/>
              <a:t>Alert and Oriented to person, place, purpose and time. Normocephalic, normal hearing. Face symmetrical, strong pushes in all 4 extremities. Glasgow Coma Scale: 15</a:t>
            </a:r>
          </a:p>
        </p:txBody>
      </p:sp>
      <p:sp>
        <p:nvSpPr>
          <p:cNvPr id="42" name="TextBox 41"/>
          <p:cNvSpPr txBox="1"/>
          <p:nvPr/>
        </p:nvSpPr>
        <p:spPr>
          <a:xfrm>
            <a:off x="10108201" y="736932"/>
            <a:ext cx="2109199" cy="2308324"/>
          </a:xfrm>
          <a:prstGeom prst="rect">
            <a:avLst/>
          </a:prstGeom>
          <a:noFill/>
        </p:spPr>
        <p:txBody>
          <a:bodyPr wrap="square" rtlCol="0">
            <a:spAutoFit/>
          </a:bodyPr>
          <a:lstStyle/>
          <a:p>
            <a:pPr algn="ctr"/>
            <a:r>
              <a:rPr lang="en-US" sz="1600" b="1" dirty="0"/>
              <a:t>Cardiovascular</a:t>
            </a:r>
          </a:p>
          <a:p>
            <a:pPr algn="ctr"/>
            <a:endParaRPr lang="en-US" sz="1600" b="1" dirty="0"/>
          </a:p>
          <a:p>
            <a:pPr algn="ctr"/>
            <a:r>
              <a:rPr lang="en-US" sz="1400" dirty="0"/>
              <a:t>Cardiac rhythm - A Fib. Normal rate, irregular rhythm. No murmur, no clubbing, capillary refill &lt;3 secs. No peripheral edema, pulses are present in all 4 extremities. Nail beds are pink</a:t>
            </a:r>
          </a:p>
        </p:txBody>
      </p:sp>
      <p:sp>
        <p:nvSpPr>
          <p:cNvPr id="43" name="TextBox 42"/>
          <p:cNvSpPr txBox="1"/>
          <p:nvPr/>
        </p:nvSpPr>
        <p:spPr>
          <a:xfrm>
            <a:off x="12663749" y="736932"/>
            <a:ext cx="2324889" cy="2062103"/>
          </a:xfrm>
          <a:prstGeom prst="rect">
            <a:avLst/>
          </a:prstGeom>
          <a:noFill/>
        </p:spPr>
        <p:txBody>
          <a:bodyPr wrap="square" rtlCol="0">
            <a:spAutoFit/>
          </a:bodyPr>
          <a:lstStyle/>
          <a:p>
            <a:pPr algn="ctr"/>
            <a:r>
              <a:rPr lang="en-US" sz="1600" b="1" dirty="0"/>
              <a:t>Respiratory</a:t>
            </a:r>
          </a:p>
          <a:p>
            <a:pPr algn="ctr"/>
            <a:endParaRPr lang="en-US" sz="1600" b="1" dirty="0"/>
          </a:p>
          <a:p>
            <a:pPr algn="ctr"/>
            <a:r>
              <a:rPr lang="en-US" sz="1600" dirty="0"/>
              <a:t>Lungs are clear upon auscultation. All lobes breath sounds are clear. No crackles. No wheezes. O2 is at 97% on </a:t>
            </a:r>
            <a:r>
              <a:rPr lang="en-US" sz="1600" dirty="0" err="1"/>
              <a:t>BiPap</a:t>
            </a:r>
            <a:r>
              <a:rPr lang="en-US" sz="1600" dirty="0"/>
              <a:t> 45% </a:t>
            </a:r>
            <a:r>
              <a:rPr lang="en-US" sz="1600" dirty="0" err="1"/>
              <a:t>Ipap</a:t>
            </a:r>
            <a:r>
              <a:rPr lang="en-US" sz="1600" dirty="0"/>
              <a:t> 12/</a:t>
            </a:r>
            <a:r>
              <a:rPr lang="en-US" sz="1600" dirty="0" err="1"/>
              <a:t>Epap</a:t>
            </a:r>
            <a:r>
              <a:rPr lang="en-US" sz="1600" dirty="0"/>
              <a:t> 7</a:t>
            </a:r>
          </a:p>
        </p:txBody>
      </p:sp>
      <p:sp>
        <p:nvSpPr>
          <p:cNvPr id="44" name="TextBox 43"/>
          <p:cNvSpPr txBox="1"/>
          <p:nvPr/>
        </p:nvSpPr>
        <p:spPr>
          <a:xfrm>
            <a:off x="4831446" y="3111230"/>
            <a:ext cx="2379131" cy="1569660"/>
          </a:xfrm>
          <a:prstGeom prst="rect">
            <a:avLst/>
          </a:prstGeom>
          <a:noFill/>
        </p:spPr>
        <p:txBody>
          <a:bodyPr wrap="square" rtlCol="0">
            <a:spAutoFit/>
          </a:bodyPr>
          <a:lstStyle/>
          <a:p>
            <a:pPr algn="ctr"/>
            <a:r>
              <a:rPr lang="en-US" sz="1600" b="1" dirty="0"/>
              <a:t>Nutrition / Hydration</a:t>
            </a:r>
          </a:p>
          <a:p>
            <a:pPr algn="ctr"/>
            <a:endParaRPr lang="en-US" sz="1600" b="1" dirty="0"/>
          </a:p>
          <a:p>
            <a:pPr algn="ctr"/>
            <a:r>
              <a:rPr lang="en-US" sz="1600" dirty="0"/>
              <a:t>NPO. Regular diet at home. Caffeine intake amount: 2-3 cups of tea. Multivitamin supplements</a:t>
            </a:r>
          </a:p>
        </p:txBody>
      </p:sp>
      <p:sp>
        <p:nvSpPr>
          <p:cNvPr id="47" name="TextBox 46"/>
          <p:cNvSpPr txBox="1"/>
          <p:nvPr/>
        </p:nvSpPr>
        <p:spPr>
          <a:xfrm>
            <a:off x="7413307" y="3111230"/>
            <a:ext cx="2302783" cy="2062103"/>
          </a:xfrm>
          <a:prstGeom prst="rect">
            <a:avLst/>
          </a:prstGeom>
          <a:noFill/>
        </p:spPr>
        <p:txBody>
          <a:bodyPr wrap="square" rtlCol="0">
            <a:spAutoFit/>
          </a:bodyPr>
          <a:lstStyle/>
          <a:p>
            <a:pPr algn="ctr"/>
            <a:r>
              <a:rPr lang="en-US" sz="1600" b="1" dirty="0"/>
              <a:t>GI</a:t>
            </a:r>
          </a:p>
          <a:p>
            <a:pPr algn="ctr"/>
            <a:endParaRPr lang="en-US" sz="1600" b="1" dirty="0"/>
          </a:p>
          <a:p>
            <a:pPr algn="ctr"/>
            <a:r>
              <a:rPr lang="en-US" sz="1600" dirty="0"/>
              <a:t>Soft, non-tender, non-distended. Active bowel sounds. Abdomen is round and symmetric. LBM was on 7/28. Abdominal pain 2/10 </a:t>
            </a:r>
          </a:p>
        </p:txBody>
      </p:sp>
      <p:sp>
        <p:nvSpPr>
          <p:cNvPr id="48" name="TextBox 47"/>
          <p:cNvSpPr txBox="1"/>
          <p:nvPr/>
        </p:nvSpPr>
        <p:spPr>
          <a:xfrm>
            <a:off x="9942542" y="3111230"/>
            <a:ext cx="2449692" cy="2062103"/>
          </a:xfrm>
          <a:prstGeom prst="rect">
            <a:avLst/>
          </a:prstGeom>
          <a:noFill/>
        </p:spPr>
        <p:txBody>
          <a:bodyPr wrap="square" rtlCol="0">
            <a:spAutoFit/>
          </a:bodyPr>
          <a:lstStyle/>
          <a:p>
            <a:pPr algn="ctr"/>
            <a:r>
              <a:rPr lang="en-US" sz="1600" b="1" dirty="0"/>
              <a:t>GU</a:t>
            </a:r>
          </a:p>
          <a:p>
            <a:pPr algn="ctr"/>
            <a:endParaRPr lang="en-US" sz="1600" b="1" dirty="0"/>
          </a:p>
          <a:p>
            <a:pPr algn="ctr"/>
            <a:r>
              <a:rPr lang="en-US" sz="1600" dirty="0"/>
              <a:t>No tenderness. No difficulties voiding. Yellow and clear urine. Foley catheter inserted on 7/28. Denies any pain upon voiding</a:t>
            </a:r>
          </a:p>
        </p:txBody>
      </p:sp>
      <p:sp>
        <p:nvSpPr>
          <p:cNvPr id="49" name="TextBox 48"/>
          <p:cNvSpPr txBox="1"/>
          <p:nvPr/>
        </p:nvSpPr>
        <p:spPr>
          <a:xfrm>
            <a:off x="12624478" y="3111230"/>
            <a:ext cx="2247222" cy="1815882"/>
          </a:xfrm>
          <a:prstGeom prst="rect">
            <a:avLst/>
          </a:prstGeom>
          <a:noFill/>
        </p:spPr>
        <p:txBody>
          <a:bodyPr wrap="square" rtlCol="0">
            <a:spAutoFit/>
          </a:bodyPr>
          <a:lstStyle/>
          <a:p>
            <a:pPr algn="ctr"/>
            <a:r>
              <a:rPr lang="en-US" sz="1600" b="1" dirty="0"/>
              <a:t>Rest / Exercise</a:t>
            </a:r>
          </a:p>
          <a:p>
            <a:pPr algn="ctr"/>
            <a:endParaRPr lang="en-US" sz="1600" b="1" dirty="0"/>
          </a:p>
          <a:p>
            <a:pPr algn="ctr"/>
            <a:r>
              <a:rPr lang="en-US" sz="1600" dirty="0"/>
              <a:t>At risk for falls due to weakness and age. Full ROM. Minimum activity assistance. Bed in low position to prevent falls</a:t>
            </a:r>
          </a:p>
        </p:txBody>
      </p:sp>
      <p:sp>
        <p:nvSpPr>
          <p:cNvPr id="51" name="TextBox 50"/>
          <p:cNvSpPr txBox="1"/>
          <p:nvPr/>
        </p:nvSpPr>
        <p:spPr>
          <a:xfrm>
            <a:off x="5029106" y="5482724"/>
            <a:ext cx="2116408" cy="2308324"/>
          </a:xfrm>
          <a:prstGeom prst="rect">
            <a:avLst/>
          </a:prstGeom>
          <a:noFill/>
        </p:spPr>
        <p:txBody>
          <a:bodyPr wrap="square" rtlCol="0">
            <a:spAutoFit/>
          </a:bodyPr>
          <a:lstStyle/>
          <a:p>
            <a:pPr algn="ctr"/>
            <a:r>
              <a:rPr lang="en-US" sz="1600" b="1" dirty="0"/>
              <a:t>Integumentary</a:t>
            </a:r>
          </a:p>
          <a:p>
            <a:pPr algn="ctr"/>
            <a:r>
              <a:rPr lang="en-US" sz="1600" dirty="0"/>
              <a:t>Skin is warm and dry. Skin color is usual for ethnicity. Elastic skin turgor. Level 2 on Braden Scale. No pressure ulcers. 3 </a:t>
            </a:r>
            <a:r>
              <a:rPr lang="en-US" sz="1600" dirty="0" err="1"/>
              <a:t>Ivs</a:t>
            </a:r>
            <a:r>
              <a:rPr lang="en-US" sz="1600" dirty="0"/>
              <a:t>: 20G L Antecubital; 18G R Hand; 20G L Wrist</a:t>
            </a:r>
          </a:p>
        </p:txBody>
      </p:sp>
      <p:sp>
        <p:nvSpPr>
          <p:cNvPr id="52" name="TextBox 51"/>
          <p:cNvSpPr txBox="1"/>
          <p:nvPr/>
        </p:nvSpPr>
        <p:spPr>
          <a:xfrm>
            <a:off x="7336959" y="5482724"/>
            <a:ext cx="2505514" cy="830997"/>
          </a:xfrm>
          <a:prstGeom prst="rect">
            <a:avLst/>
          </a:prstGeom>
          <a:noFill/>
        </p:spPr>
        <p:txBody>
          <a:bodyPr wrap="square" rtlCol="0">
            <a:spAutoFit/>
          </a:bodyPr>
          <a:lstStyle/>
          <a:p>
            <a:pPr algn="ctr"/>
            <a:r>
              <a:rPr lang="en-US" sz="1600" b="1" dirty="0"/>
              <a:t>Endocrine</a:t>
            </a:r>
          </a:p>
          <a:p>
            <a:pPr algn="ctr"/>
            <a:endParaRPr lang="en-US" sz="1600" b="1" dirty="0"/>
          </a:p>
          <a:p>
            <a:pPr algn="ctr"/>
            <a:r>
              <a:rPr lang="en-US" sz="1600" dirty="0"/>
              <a:t>Diabetes</a:t>
            </a:r>
          </a:p>
        </p:txBody>
      </p:sp>
      <p:sp>
        <p:nvSpPr>
          <p:cNvPr id="53" name="TextBox 52"/>
          <p:cNvSpPr txBox="1"/>
          <p:nvPr/>
        </p:nvSpPr>
        <p:spPr>
          <a:xfrm>
            <a:off x="10171560" y="5481103"/>
            <a:ext cx="2045839" cy="2185214"/>
          </a:xfrm>
          <a:prstGeom prst="rect">
            <a:avLst/>
          </a:prstGeom>
          <a:noFill/>
        </p:spPr>
        <p:txBody>
          <a:bodyPr wrap="square" rtlCol="0">
            <a:spAutoFit/>
          </a:bodyPr>
          <a:lstStyle/>
          <a:p>
            <a:pPr algn="ctr"/>
            <a:r>
              <a:rPr lang="en-US" sz="1600" b="1" dirty="0"/>
              <a:t>Psychosocial</a:t>
            </a:r>
          </a:p>
          <a:p>
            <a:pPr algn="ctr"/>
            <a:r>
              <a:rPr lang="en-US" sz="1500" dirty="0"/>
              <a:t>Cooperative. Doesn’t have stress concerns. Has support from the family (daughter). Has an appropriate coping. Follow the commands. Daughter, husband and child at a bedside</a:t>
            </a:r>
          </a:p>
        </p:txBody>
      </p:sp>
      <p:sp>
        <p:nvSpPr>
          <p:cNvPr id="54" name="TextBox 53"/>
          <p:cNvSpPr txBox="1"/>
          <p:nvPr/>
        </p:nvSpPr>
        <p:spPr>
          <a:xfrm>
            <a:off x="12546484" y="5481103"/>
            <a:ext cx="2442154" cy="1569660"/>
          </a:xfrm>
          <a:prstGeom prst="rect">
            <a:avLst/>
          </a:prstGeom>
          <a:noFill/>
        </p:spPr>
        <p:txBody>
          <a:bodyPr wrap="square" rtlCol="0">
            <a:spAutoFit/>
          </a:bodyPr>
          <a:lstStyle/>
          <a:p>
            <a:pPr algn="ctr"/>
            <a:r>
              <a:rPr lang="en-US" sz="1600" b="1" dirty="0"/>
              <a:t>Musculoskeletal</a:t>
            </a:r>
          </a:p>
          <a:p>
            <a:pPr algn="ctr"/>
            <a:endParaRPr lang="en-US" sz="1600" b="1" dirty="0"/>
          </a:p>
          <a:p>
            <a:pPr algn="ctr"/>
            <a:r>
              <a:rPr lang="en-US" sz="1600" dirty="0"/>
              <a:t>Full strength in all 4 extremities (upper and lower). Sensations are intact in all extremities </a:t>
            </a:r>
          </a:p>
        </p:txBody>
      </p:sp>
      <p:sp>
        <p:nvSpPr>
          <p:cNvPr id="55" name="TextBox 54"/>
          <p:cNvSpPr txBox="1"/>
          <p:nvPr/>
        </p:nvSpPr>
        <p:spPr>
          <a:xfrm>
            <a:off x="685801" y="736932"/>
            <a:ext cx="3336700" cy="1384995"/>
          </a:xfrm>
          <a:prstGeom prst="rect">
            <a:avLst/>
          </a:prstGeom>
          <a:noFill/>
        </p:spPr>
        <p:txBody>
          <a:bodyPr wrap="square" rtlCol="0">
            <a:spAutoFit/>
          </a:bodyPr>
          <a:lstStyle/>
          <a:p>
            <a:r>
              <a:rPr lang="en-US" sz="1600" b="1" dirty="0"/>
              <a:t>Priority Nursing Diagnosis #1</a:t>
            </a:r>
          </a:p>
          <a:p>
            <a:pPr algn="ctr"/>
            <a:r>
              <a:rPr lang="en-US" sz="1000" b="1" dirty="0"/>
              <a:t>(problem r/t cause a/e/b signs &amp; symptoms)</a:t>
            </a:r>
          </a:p>
          <a:p>
            <a:pPr algn="ctr"/>
            <a:endParaRPr lang="en-US" sz="1000" b="1" dirty="0"/>
          </a:p>
          <a:p>
            <a:pPr algn="ctr"/>
            <a:r>
              <a:rPr lang="en-US" sz="1600" dirty="0"/>
              <a:t>Tissue integrity related to NSTEMI as evidenced by ischemia revealed on the echocardiogram</a:t>
            </a:r>
          </a:p>
        </p:txBody>
      </p:sp>
      <p:sp>
        <p:nvSpPr>
          <p:cNvPr id="56" name="TextBox 55"/>
          <p:cNvSpPr txBox="1"/>
          <p:nvPr/>
        </p:nvSpPr>
        <p:spPr>
          <a:xfrm>
            <a:off x="997528" y="4713804"/>
            <a:ext cx="2743200" cy="2523768"/>
          </a:xfrm>
          <a:prstGeom prst="rect">
            <a:avLst/>
          </a:prstGeom>
          <a:noFill/>
        </p:spPr>
        <p:txBody>
          <a:bodyPr wrap="square" rtlCol="0">
            <a:spAutoFit/>
          </a:bodyPr>
          <a:lstStyle/>
          <a:p>
            <a:pPr algn="ctr"/>
            <a:r>
              <a:rPr lang="en-US" sz="1600" b="1" dirty="0"/>
              <a:t>Outcome Goal #1</a:t>
            </a:r>
          </a:p>
          <a:p>
            <a:r>
              <a:rPr lang="en-US" sz="1000" b="1" dirty="0"/>
              <a:t>(specific, measurable, achievable, realistic, time bound)</a:t>
            </a:r>
          </a:p>
          <a:p>
            <a:endParaRPr lang="en-US" sz="1000" b="1" dirty="0"/>
          </a:p>
          <a:p>
            <a:r>
              <a:rPr lang="en-US" sz="1600" dirty="0"/>
              <a:t>By the end of the shift the patient will maintain warm and dry skin. Peripheral pulses present and strong. Vital signs within patient’s normal range. Patient alert and oriented, absence of edema</a:t>
            </a:r>
          </a:p>
        </p:txBody>
      </p:sp>
      <p:sp>
        <p:nvSpPr>
          <p:cNvPr id="57" name="TextBox 56"/>
          <p:cNvSpPr txBox="1"/>
          <p:nvPr/>
        </p:nvSpPr>
        <p:spPr>
          <a:xfrm>
            <a:off x="6167336" y="6322979"/>
            <a:ext cx="184731" cy="610936"/>
          </a:xfrm>
          <a:prstGeom prst="rect">
            <a:avLst/>
          </a:prstGeom>
          <a:noFill/>
        </p:spPr>
        <p:txBody>
          <a:bodyPr wrap="none" rtlCol="0">
            <a:spAutoFit/>
          </a:bodyPr>
          <a:lstStyle/>
          <a:p>
            <a:endParaRPr lang="en-US"/>
          </a:p>
        </p:txBody>
      </p:sp>
      <p:sp>
        <p:nvSpPr>
          <p:cNvPr id="58" name="TextBox 57"/>
          <p:cNvSpPr txBox="1"/>
          <p:nvPr/>
        </p:nvSpPr>
        <p:spPr>
          <a:xfrm>
            <a:off x="4455268" y="7334655"/>
            <a:ext cx="184731" cy="610936"/>
          </a:xfrm>
          <a:prstGeom prst="rect">
            <a:avLst/>
          </a:prstGeom>
          <a:noFill/>
        </p:spPr>
        <p:txBody>
          <a:bodyPr wrap="none" rtlCol="0">
            <a:spAutoFit/>
          </a:bodyPr>
          <a:lstStyle/>
          <a:p>
            <a:endParaRPr lang="en-US" dirty="0"/>
          </a:p>
        </p:txBody>
      </p:sp>
      <p:sp>
        <p:nvSpPr>
          <p:cNvPr id="63" name="Rectangle 62"/>
          <p:cNvSpPr/>
          <p:nvPr/>
        </p:nvSpPr>
        <p:spPr>
          <a:xfrm>
            <a:off x="685803" y="8485138"/>
            <a:ext cx="3536002" cy="2915307"/>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TextBox 63"/>
          <p:cNvSpPr txBox="1"/>
          <p:nvPr/>
        </p:nvSpPr>
        <p:spPr>
          <a:xfrm>
            <a:off x="1685312" y="8529706"/>
            <a:ext cx="1577740" cy="338554"/>
          </a:xfrm>
          <a:prstGeom prst="rect">
            <a:avLst/>
          </a:prstGeom>
          <a:noFill/>
        </p:spPr>
        <p:txBody>
          <a:bodyPr wrap="none" rtlCol="0">
            <a:spAutoFit/>
          </a:bodyPr>
          <a:lstStyle/>
          <a:p>
            <a:r>
              <a:rPr lang="en-US" sz="1600" b="1" dirty="0"/>
              <a:t>Interventions #1</a:t>
            </a:r>
          </a:p>
        </p:txBody>
      </p:sp>
      <p:sp>
        <p:nvSpPr>
          <p:cNvPr id="65" name="Rectangle 64"/>
          <p:cNvSpPr/>
          <p:nvPr/>
        </p:nvSpPr>
        <p:spPr>
          <a:xfrm>
            <a:off x="4781409" y="8529706"/>
            <a:ext cx="4771016" cy="28707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p:cNvSpPr/>
          <p:nvPr/>
        </p:nvSpPr>
        <p:spPr>
          <a:xfrm>
            <a:off x="10136222" y="8529706"/>
            <a:ext cx="4917422" cy="28707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TextBox 66"/>
          <p:cNvSpPr txBox="1"/>
          <p:nvPr/>
        </p:nvSpPr>
        <p:spPr>
          <a:xfrm>
            <a:off x="4831446" y="8531832"/>
            <a:ext cx="4720979" cy="1138773"/>
          </a:xfrm>
          <a:prstGeom prst="rect">
            <a:avLst/>
          </a:prstGeom>
          <a:noFill/>
        </p:spPr>
        <p:txBody>
          <a:bodyPr wrap="square" rtlCol="0">
            <a:spAutoFit/>
          </a:bodyPr>
          <a:lstStyle/>
          <a:p>
            <a:pPr algn="ctr"/>
            <a:r>
              <a:rPr lang="en-US" sz="1600" b="1" dirty="0"/>
              <a:t>Evaluation #1</a:t>
            </a:r>
          </a:p>
          <a:p>
            <a:r>
              <a:rPr lang="en-US" sz="1000" b="1" dirty="0"/>
              <a:t>(start with “goal met” or “goal not met”)</a:t>
            </a:r>
          </a:p>
          <a:p>
            <a:endParaRPr lang="en-US" sz="1000" b="1" dirty="0"/>
          </a:p>
          <a:p>
            <a:r>
              <a:rPr lang="en-US" sz="1600" dirty="0"/>
              <a:t>The goal was met. By the end of the shift, the patient maintained and achieved all the goals that were made.</a:t>
            </a:r>
          </a:p>
        </p:txBody>
      </p:sp>
      <p:sp>
        <p:nvSpPr>
          <p:cNvPr id="68" name="TextBox 67"/>
          <p:cNvSpPr txBox="1"/>
          <p:nvPr/>
        </p:nvSpPr>
        <p:spPr>
          <a:xfrm>
            <a:off x="11930456" y="8527148"/>
            <a:ext cx="1328954" cy="338554"/>
          </a:xfrm>
          <a:prstGeom prst="rect">
            <a:avLst/>
          </a:prstGeom>
          <a:noFill/>
        </p:spPr>
        <p:txBody>
          <a:bodyPr wrap="none" rtlCol="0">
            <a:spAutoFit/>
          </a:bodyPr>
          <a:lstStyle/>
          <a:p>
            <a:r>
              <a:rPr lang="en-US" sz="1600" b="1"/>
              <a:t>Evaluation </a:t>
            </a:r>
            <a:r>
              <a:rPr lang="en-US" sz="1600" b="1" dirty="0"/>
              <a:t>#2</a:t>
            </a:r>
          </a:p>
        </p:txBody>
      </p:sp>
      <p:sp>
        <p:nvSpPr>
          <p:cNvPr id="70" name="TextBox 69"/>
          <p:cNvSpPr txBox="1"/>
          <p:nvPr/>
        </p:nvSpPr>
        <p:spPr>
          <a:xfrm>
            <a:off x="16650671" y="8496510"/>
            <a:ext cx="1577740" cy="338554"/>
          </a:xfrm>
          <a:prstGeom prst="rect">
            <a:avLst/>
          </a:prstGeom>
          <a:noFill/>
        </p:spPr>
        <p:txBody>
          <a:bodyPr wrap="none" rtlCol="0">
            <a:spAutoFit/>
          </a:bodyPr>
          <a:lstStyle/>
          <a:p>
            <a:r>
              <a:rPr lang="en-US" sz="1600" b="1" dirty="0"/>
              <a:t>Interventions #2</a:t>
            </a:r>
          </a:p>
        </p:txBody>
      </p:sp>
      <p:sp>
        <p:nvSpPr>
          <p:cNvPr id="71" name="TextBox 70"/>
          <p:cNvSpPr txBox="1"/>
          <p:nvPr/>
        </p:nvSpPr>
        <p:spPr>
          <a:xfrm>
            <a:off x="16573195" y="4678630"/>
            <a:ext cx="1795363" cy="338554"/>
          </a:xfrm>
          <a:prstGeom prst="rect">
            <a:avLst/>
          </a:prstGeom>
          <a:noFill/>
        </p:spPr>
        <p:txBody>
          <a:bodyPr wrap="none" rtlCol="0">
            <a:spAutoFit/>
          </a:bodyPr>
          <a:lstStyle/>
          <a:p>
            <a:r>
              <a:rPr lang="en-US" sz="1600" b="1" dirty="0"/>
              <a:t>Outcome / Goal #2</a:t>
            </a:r>
          </a:p>
        </p:txBody>
      </p:sp>
      <p:sp>
        <p:nvSpPr>
          <p:cNvPr id="72" name="TextBox 71"/>
          <p:cNvSpPr txBox="1"/>
          <p:nvPr/>
        </p:nvSpPr>
        <p:spPr>
          <a:xfrm>
            <a:off x="16122129" y="736932"/>
            <a:ext cx="2634824" cy="338554"/>
          </a:xfrm>
          <a:prstGeom prst="rect">
            <a:avLst/>
          </a:prstGeom>
          <a:noFill/>
        </p:spPr>
        <p:txBody>
          <a:bodyPr wrap="none" rtlCol="0">
            <a:spAutoFit/>
          </a:bodyPr>
          <a:lstStyle/>
          <a:p>
            <a:r>
              <a:rPr lang="en-US" sz="1600" b="1" dirty="0"/>
              <a:t>Priority Nursing Diagnosis #2</a:t>
            </a:r>
          </a:p>
        </p:txBody>
      </p:sp>
      <p:sp>
        <p:nvSpPr>
          <p:cNvPr id="73" name="TextBox 72"/>
          <p:cNvSpPr txBox="1"/>
          <p:nvPr/>
        </p:nvSpPr>
        <p:spPr>
          <a:xfrm>
            <a:off x="1519347" y="12254519"/>
            <a:ext cx="1868910" cy="492443"/>
          </a:xfrm>
          <a:prstGeom prst="rect">
            <a:avLst/>
          </a:prstGeom>
          <a:noFill/>
        </p:spPr>
        <p:txBody>
          <a:bodyPr wrap="none" rtlCol="0">
            <a:spAutoFit/>
          </a:bodyPr>
          <a:lstStyle/>
          <a:p>
            <a:r>
              <a:rPr lang="en-US" sz="1600" b="1" dirty="0"/>
              <a:t>“Risk for” Diagnosis</a:t>
            </a:r>
          </a:p>
          <a:p>
            <a:pPr algn="ctr"/>
            <a:r>
              <a:rPr lang="en-US" sz="1000" b="1" dirty="0"/>
              <a:t>(problem r/t cause)</a:t>
            </a:r>
          </a:p>
        </p:txBody>
      </p:sp>
      <p:sp>
        <p:nvSpPr>
          <p:cNvPr id="74" name="TextBox 73"/>
          <p:cNvSpPr txBox="1"/>
          <p:nvPr/>
        </p:nvSpPr>
        <p:spPr>
          <a:xfrm>
            <a:off x="5767682" y="12015320"/>
            <a:ext cx="1442896" cy="338554"/>
          </a:xfrm>
          <a:prstGeom prst="rect">
            <a:avLst/>
          </a:prstGeom>
          <a:noFill/>
        </p:spPr>
        <p:txBody>
          <a:bodyPr wrap="none" rtlCol="0">
            <a:spAutoFit/>
          </a:bodyPr>
          <a:lstStyle/>
          <a:p>
            <a:r>
              <a:rPr lang="en-US" sz="1600" b="1"/>
              <a:t>“Risk For” goal</a:t>
            </a:r>
            <a:endParaRPr lang="en-US" sz="1600" b="1" dirty="0"/>
          </a:p>
        </p:txBody>
      </p:sp>
      <p:sp>
        <p:nvSpPr>
          <p:cNvPr id="75" name="Rectangle 74"/>
          <p:cNvSpPr/>
          <p:nvPr/>
        </p:nvSpPr>
        <p:spPr>
          <a:xfrm>
            <a:off x="8799754" y="11846043"/>
            <a:ext cx="4964288" cy="3076935"/>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Box 75"/>
          <p:cNvSpPr txBox="1"/>
          <p:nvPr/>
        </p:nvSpPr>
        <p:spPr>
          <a:xfrm>
            <a:off x="10171561" y="11878397"/>
            <a:ext cx="2220673" cy="338554"/>
          </a:xfrm>
          <a:prstGeom prst="rect">
            <a:avLst/>
          </a:prstGeom>
          <a:noFill/>
        </p:spPr>
        <p:txBody>
          <a:bodyPr wrap="none" rtlCol="0">
            <a:spAutoFit/>
          </a:bodyPr>
          <a:lstStyle/>
          <a:p>
            <a:r>
              <a:rPr lang="en-US" sz="1600" b="1"/>
              <a:t>“Risk For” </a:t>
            </a:r>
            <a:r>
              <a:rPr lang="en-US" sz="1600" b="1" dirty="0"/>
              <a:t>I</a:t>
            </a:r>
            <a:r>
              <a:rPr lang="en-US" sz="1600" b="1"/>
              <a:t>nterventions</a:t>
            </a:r>
            <a:endParaRPr lang="en-US" sz="1600" b="1" dirty="0"/>
          </a:p>
        </p:txBody>
      </p:sp>
      <p:sp>
        <p:nvSpPr>
          <p:cNvPr id="77" name="Rectangle 76"/>
          <p:cNvSpPr/>
          <p:nvPr/>
        </p:nvSpPr>
        <p:spPr>
          <a:xfrm>
            <a:off x="14345068" y="11846043"/>
            <a:ext cx="4808085" cy="307693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TextBox 77"/>
          <p:cNvSpPr txBox="1"/>
          <p:nvPr/>
        </p:nvSpPr>
        <p:spPr>
          <a:xfrm>
            <a:off x="15760762" y="11865144"/>
            <a:ext cx="1976695" cy="338554"/>
          </a:xfrm>
          <a:prstGeom prst="rect">
            <a:avLst/>
          </a:prstGeom>
          <a:noFill/>
        </p:spPr>
        <p:txBody>
          <a:bodyPr wrap="none" rtlCol="0">
            <a:spAutoFit/>
          </a:bodyPr>
          <a:lstStyle/>
          <a:p>
            <a:r>
              <a:rPr lang="en-US" sz="1600" b="1" dirty="0"/>
              <a:t>“Risk For” Evaluation</a:t>
            </a:r>
          </a:p>
        </p:txBody>
      </p:sp>
      <p:sp>
        <p:nvSpPr>
          <p:cNvPr id="80" name="TextBox 79"/>
          <p:cNvSpPr txBox="1"/>
          <p:nvPr/>
        </p:nvSpPr>
        <p:spPr>
          <a:xfrm>
            <a:off x="2042160" y="6614160"/>
            <a:ext cx="184731" cy="610936"/>
          </a:xfrm>
          <a:prstGeom prst="rect">
            <a:avLst/>
          </a:prstGeom>
          <a:noFill/>
        </p:spPr>
        <p:txBody>
          <a:bodyPr wrap="none" rtlCol="0">
            <a:spAutoFit/>
          </a:bodyPr>
          <a:lstStyle/>
          <a:p>
            <a:endParaRPr lang="en-US" dirty="0"/>
          </a:p>
        </p:txBody>
      </p:sp>
      <p:sp>
        <p:nvSpPr>
          <p:cNvPr id="82" name="TextBox 81"/>
          <p:cNvSpPr txBox="1"/>
          <p:nvPr/>
        </p:nvSpPr>
        <p:spPr>
          <a:xfrm>
            <a:off x="2560320" y="14020800"/>
            <a:ext cx="184731" cy="610936"/>
          </a:xfrm>
          <a:prstGeom prst="rect">
            <a:avLst/>
          </a:prstGeom>
          <a:noFill/>
        </p:spPr>
        <p:txBody>
          <a:bodyPr wrap="none" rtlCol="0">
            <a:spAutoFit/>
          </a:bodyPr>
          <a:lstStyle/>
          <a:p>
            <a:endParaRPr lang="en-US" dirty="0"/>
          </a:p>
        </p:txBody>
      </p:sp>
      <p:sp>
        <p:nvSpPr>
          <p:cNvPr id="2" name="TextBox 1"/>
          <p:cNvSpPr txBox="1"/>
          <p:nvPr/>
        </p:nvSpPr>
        <p:spPr>
          <a:xfrm>
            <a:off x="8927477" y="297317"/>
            <a:ext cx="2127082" cy="338554"/>
          </a:xfrm>
          <a:prstGeom prst="rect">
            <a:avLst/>
          </a:prstGeom>
          <a:noFill/>
        </p:spPr>
        <p:txBody>
          <a:bodyPr wrap="square" rtlCol="0">
            <a:spAutoFit/>
          </a:bodyPr>
          <a:lstStyle/>
          <a:p>
            <a:pPr algn="ctr"/>
            <a:r>
              <a:rPr lang="en-US" sz="1600" b="1" dirty="0"/>
              <a:t>Objective Signs</a:t>
            </a:r>
          </a:p>
        </p:txBody>
      </p:sp>
      <p:sp>
        <p:nvSpPr>
          <p:cNvPr id="8" name="TextBox 7"/>
          <p:cNvSpPr txBox="1"/>
          <p:nvPr/>
        </p:nvSpPr>
        <p:spPr>
          <a:xfrm>
            <a:off x="4627533" y="9424012"/>
            <a:ext cx="4566768" cy="584775"/>
          </a:xfrm>
          <a:prstGeom prst="rect">
            <a:avLst/>
          </a:prstGeom>
          <a:noFill/>
        </p:spPr>
        <p:txBody>
          <a:bodyPr wrap="square" rtlCol="0">
            <a:spAutoFit/>
          </a:bodyPr>
          <a:lstStyle/>
          <a:p>
            <a:r>
              <a:rPr lang="en-US" sz="1600" dirty="0"/>
              <a:t>.</a:t>
            </a:r>
          </a:p>
          <a:p>
            <a:endParaRPr lang="en-US" sz="1600" dirty="0"/>
          </a:p>
        </p:txBody>
      </p:sp>
    </p:spTree>
    <p:extLst>
      <p:ext uri="{BB962C8B-B14F-4D97-AF65-F5344CB8AC3E}">
        <p14:creationId xmlns:p14="http://schemas.microsoft.com/office/powerpoint/2010/main" val="1483696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022382936"/>
              </p:ext>
            </p:extLst>
          </p:nvPr>
        </p:nvGraphicFramePr>
        <p:xfrm>
          <a:off x="1617782" y="1195754"/>
          <a:ext cx="17338432" cy="10074408"/>
        </p:xfrm>
        <a:graphic>
          <a:graphicData uri="http://schemas.openxmlformats.org/drawingml/2006/table">
            <a:tbl>
              <a:tblPr firstRow="1" bandRow="1">
                <a:tableStyleId>{5C22544A-7EE6-4342-B048-85BDC9FD1C3A}</a:tableStyleId>
              </a:tblPr>
              <a:tblGrid>
                <a:gridCol w="2382718">
                  <a:extLst>
                    <a:ext uri="{9D8B030D-6E8A-4147-A177-3AD203B41FA5}">
                      <a16:colId xmlns:a16="http://schemas.microsoft.com/office/drawing/2014/main" val="20000"/>
                    </a:ext>
                  </a:extLst>
                </a:gridCol>
                <a:gridCol w="4343400">
                  <a:extLst>
                    <a:ext uri="{9D8B030D-6E8A-4147-A177-3AD203B41FA5}">
                      <a16:colId xmlns:a16="http://schemas.microsoft.com/office/drawing/2014/main" val="20001"/>
                    </a:ext>
                  </a:extLst>
                </a:gridCol>
                <a:gridCol w="4335780">
                  <a:extLst>
                    <a:ext uri="{9D8B030D-6E8A-4147-A177-3AD203B41FA5}">
                      <a16:colId xmlns:a16="http://schemas.microsoft.com/office/drawing/2014/main" val="20002"/>
                    </a:ext>
                  </a:extLst>
                </a:gridCol>
                <a:gridCol w="6276534">
                  <a:extLst>
                    <a:ext uri="{9D8B030D-6E8A-4147-A177-3AD203B41FA5}">
                      <a16:colId xmlns:a16="http://schemas.microsoft.com/office/drawing/2014/main" val="20003"/>
                    </a:ext>
                  </a:extLst>
                </a:gridCol>
              </a:tblGrid>
              <a:tr h="843111">
                <a:tc>
                  <a:txBody>
                    <a:bodyPr/>
                    <a:lstStyle/>
                    <a:p>
                      <a:pPr algn="ctr"/>
                      <a:r>
                        <a:rPr lang="en-US" sz="2000" dirty="0"/>
                        <a:t>Medication Name, Dose,</a:t>
                      </a:r>
                      <a:r>
                        <a:rPr lang="en-US" sz="2000" baseline="0" dirty="0"/>
                        <a:t> Route, </a:t>
                      </a:r>
                      <a:r>
                        <a:rPr lang="en-US" sz="2000" baseline="0"/>
                        <a:t>Freq</a:t>
                      </a:r>
                      <a:r>
                        <a:rPr lang="en-US" sz="2000"/>
                        <a:t> </a:t>
                      </a:r>
                      <a:r>
                        <a:rPr lang="en-US" sz="2000" dirty="0"/>
                        <a:t>&amp; APA Citation</a:t>
                      </a:r>
                    </a:p>
                  </a:txBody>
                  <a:tcPr/>
                </a:tc>
                <a:tc>
                  <a:txBody>
                    <a:bodyPr/>
                    <a:lstStyle/>
                    <a:p>
                      <a:pPr algn="ctr"/>
                      <a:r>
                        <a:rPr lang="en-US" sz="2000" dirty="0"/>
                        <a:t>Why Pt is Taking the Drug and </a:t>
                      </a:r>
                    </a:p>
                    <a:p>
                      <a:pPr algn="ctr"/>
                      <a:r>
                        <a:rPr lang="en-US" sz="2000" dirty="0"/>
                        <a:t>Method of Action</a:t>
                      </a:r>
                    </a:p>
                  </a:txBody>
                  <a:tcPr/>
                </a:tc>
                <a:tc>
                  <a:txBody>
                    <a:bodyPr/>
                    <a:lstStyle/>
                    <a:p>
                      <a:pPr algn="ctr"/>
                      <a:r>
                        <a:rPr lang="en-US" sz="2000" dirty="0"/>
                        <a:t>Side Effects</a:t>
                      </a:r>
                    </a:p>
                  </a:txBody>
                  <a:tcPr/>
                </a:tc>
                <a:tc>
                  <a:txBody>
                    <a:bodyPr/>
                    <a:lstStyle/>
                    <a:p>
                      <a:pPr algn="ctr"/>
                      <a:r>
                        <a:rPr lang="en-US" sz="2000" dirty="0"/>
                        <a:t>Nursing Considerations</a:t>
                      </a:r>
                    </a:p>
                  </a:txBody>
                  <a:tcPr/>
                </a:tc>
                <a:extLst>
                  <a:ext uri="{0D108BD9-81ED-4DB2-BD59-A6C34878D82A}">
                    <a16:rowId xmlns:a16="http://schemas.microsoft.com/office/drawing/2014/main" val="10000"/>
                  </a:ext>
                </a:extLst>
              </a:tr>
              <a:tr h="1045985">
                <a:tc>
                  <a:txBody>
                    <a:bodyPr/>
                    <a:lstStyle/>
                    <a:p>
                      <a:r>
                        <a:rPr lang="en-US" sz="1600" dirty="0"/>
                        <a:t>Atrovent. 0.5 mg. HH Nebulizer. Q4h</a:t>
                      </a:r>
                    </a:p>
                  </a:txBody>
                  <a:tcPr/>
                </a:tc>
                <a:tc>
                  <a:txBody>
                    <a:bodyPr/>
                    <a:lstStyle/>
                    <a:p>
                      <a:r>
                        <a:rPr lang="en-US" sz="1600" b="0" i="0" kern="1200" dirty="0">
                          <a:solidFill>
                            <a:schemeClr val="dk1"/>
                          </a:solidFill>
                          <a:effectLst/>
                          <a:latin typeface="+mn-lt"/>
                          <a:ea typeface="+mn-ea"/>
                          <a:cs typeface="+mn-cs"/>
                        </a:rPr>
                        <a:t>Maintenance and treatment of bronchospasm associated with chronic obstructive pulmonary disease (COPD), including chronic bronchitis, and emphysema. MOA - anticholinergic agent</a:t>
                      </a:r>
                      <a:endParaRPr lang="en-US" sz="1600" b="0" dirty="0"/>
                    </a:p>
                  </a:txBody>
                  <a:tcPr/>
                </a:tc>
                <a:tc>
                  <a:txBody>
                    <a:bodyPr/>
                    <a:lstStyle/>
                    <a:p>
                      <a:r>
                        <a:rPr lang="en-US" sz="1600" b="0" i="0" kern="1200" dirty="0">
                          <a:solidFill>
                            <a:schemeClr val="dk1"/>
                          </a:solidFill>
                          <a:effectLst/>
                          <a:latin typeface="+mn-lt"/>
                          <a:ea typeface="+mn-ea"/>
                          <a:cs typeface="+mn-cs"/>
                        </a:rPr>
                        <a:t>Headache, dizziness, stuffy nose, sinus pain, dry mouth, cough, hoarseness. nausea, upset stomach, constipation, back pain, fever, chills, body aches, flu symptoms</a:t>
                      </a:r>
                    </a:p>
                    <a:p>
                      <a:br>
                        <a:rPr lang="en-US" sz="3960" b="0" i="0" kern="1200" dirty="0">
                          <a:solidFill>
                            <a:schemeClr val="dk1"/>
                          </a:solidFill>
                          <a:effectLst/>
                          <a:latin typeface="+mn-lt"/>
                          <a:ea typeface="+mn-ea"/>
                          <a:cs typeface="+mn-cs"/>
                        </a:rPr>
                      </a:br>
                      <a:endParaRPr lang="en-US" sz="3960" b="0" i="0" kern="1200" dirty="0">
                        <a:solidFill>
                          <a:schemeClr val="dk1"/>
                        </a:solidFill>
                        <a:effectLst/>
                        <a:latin typeface="+mn-lt"/>
                        <a:ea typeface="+mn-ea"/>
                        <a:cs typeface="+mn-cs"/>
                      </a:endParaRPr>
                    </a:p>
                    <a:p>
                      <a:endParaRPr lang="en-US" sz="1600" dirty="0"/>
                    </a:p>
                  </a:txBody>
                  <a:tcPr/>
                </a:tc>
                <a:tc>
                  <a:txBody>
                    <a:bodyPr/>
                    <a:lstStyle/>
                    <a:p>
                      <a:r>
                        <a:rPr lang="en-US" sz="1600" dirty="0"/>
                        <a:t>Assess for allergies to atropine and peanut or soy allergy. Assess respiratory status (rate, breath sounds, degree of dyspnea, pulse) before administration</a:t>
                      </a:r>
                    </a:p>
                  </a:txBody>
                  <a:tcPr/>
                </a:tc>
                <a:extLst>
                  <a:ext uri="{0D108BD9-81ED-4DB2-BD59-A6C34878D82A}">
                    <a16:rowId xmlns:a16="http://schemas.microsoft.com/office/drawing/2014/main" val="10001"/>
                  </a:ext>
                </a:extLst>
              </a:tr>
              <a:tr h="1045985">
                <a:tc>
                  <a:txBody>
                    <a:bodyPr/>
                    <a:lstStyle/>
                    <a:p>
                      <a:r>
                        <a:rPr lang="en-US" sz="1600" dirty="0"/>
                        <a:t>Creon. 12000 units. PO. TID</a:t>
                      </a:r>
                    </a:p>
                  </a:txBody>
                  <a:tcPr/>
                </a:tc>
                <a:tc>
                  <a:txBody>
                    <a:bodyPr/>
                    <a:lstStyle/>
                    <a:p>
                      <a:r>
                        <a:rPr lang="en-US" sz="1600" b="0" i="0" kern="1200" dirty="0">
                          <a:solidFill>
                            <a:schemeClr val="dk1"/>
                          </a:solidFill>
                          <a:effectLst/>
                          <a:latin typeface="+mn-lt"/>
                          <a:ea typeface="+mn-ea"/>
                          <a:cs typeface="+mn-cs"/>
                        </a:rPr>
                        <a:t>Helps with improve food digestion in certain conditions. MOA - pancreatic enzyme replacement therapy</a:t>
                      </a:r>
                      <a:endParaRPr lang="en-US" sz="1600" b="0" dirty="0"/>
                    </a:p>
                  </a:txBody>
                  <a:tcPr/>
                </a:tc>
                <a:tc>
                  <a:txBody>
                    <a:bodyPr/>
                    <a:lstStyle/>
                    <a:p>
                      <a:r>
                        <a:rPr lang="en-US" sz="1600" b="0" i="0" kern="1200" dirty="0">
                          <a:solidFill>
                            <a:schemeClr val="dk1"/>
                          </a:solidFill>
                          <a:effectLst/>
                          <a:latin typeface="+mn-lt"/>
                          <a:ea typeface="+mn-ea"/>
                          <a:cs typeface="+mn-cs"/>
                        </a:rPr>
                        <a:t>Nausea or vomiting, mild stomach pain or upset, diarrhea or constipation, bloating or gas, greasy stools, rectal irritation, headache, dizziness, cough</a:t>
                      </a:r>
                    </a:p>
                    <a:p>
                      <a:endParaRPr lang="en-US" sz="1600" b="0" dirty="0"/>
                    </a:p>
                  </a:txBody>
                  <a:tcPr/>
                </a:tc>
                <a:tc>
                  <a:txBody>
                    <a:bodyPr/>
                    <a:lstStyle/>
                    <a:p>
                      <a:endParaRPr lang="en-US" sz="1600" dirty="0"/>
                    </a:p>
                  </a:txBody>
                  <a:tcPr/>
                </a:tc>
                <a:extLst>
                  <a:ext uri="{0D108BD9-81ED-4DB2-BD59-A6C34878D82A}">
                    <a16:rowId xmlns:a16="http://schemas.microsoft.com/office/drawing/2014/main" val="10002"/>
                  </a:ext>
                </a:extLst>
              </a:tr>
              <a:tr h="1035525">
                <a:tc>
                  <a:txBody>
                    <a:bodyPr/>
                    <a:lstStyle/>
                    <a:p>
                      <a:r>
                        <a:rPr lang="en-US" sz="1600" dirty="0" err="1"/>
                        <a:t>Klonopin</a:t>
                      </a:r>
                      <a:r>
                        <a:rPr lang="en-US" sz="1600" dirty="0"/>
                        <a:t>. 0.5 mg. BID. PO</a:t>
                      </a:r>
                    </a:p>
                  </a:txBody>
                  <a:tcPr/>
                </a:tc>
                <a:tc>
                  <a:txBody>
                    <a:bodyPr/>
                    <a:lstStyle/>
                    <a:p>
                      <a:endParaRPr lang="en-US" sz="1600"/>
                    </a:p>
                  </a:txBody>
                  <a:tcPr/>
                </a:tc>
                <a:tc>
                  <a:txBody>
                    <a:bodyPr/>
                    <a:lstStyle/>
                    <a:p>
                      <a:endParaRPr lang="en-US" sz="1600" dirty="0"/>
                    </a:p>
                  </a:txBody>
                  <a:tcPr/>
                </a:tc>
                <a:tc>
                  <a:txBody>
                    <a:bodyPr/>
                    <a:lstStyle/>
                    <a:p>
                      <a:endParaRPr lang="en-US" sz="1600" dirty="0"/>
                    </a:p>
                  </a:txBody>
                  <a:tcPr/>
                </a:tc>
                <a:extLst>
                  <a:ext uri="{0D108BD9-81ED-4DB2-BD59-A6C34878D82A}">
                    <a16:rowId xmlns:a16="http://schemas.microsoft.com/office/drawing/2014/main" val="10003"/>
                  </a:ext>
                </a:extLst>
              </a:tr>
              <a:tr h="1045985">
                <a:tc>
                  <a:txBody>
                    <a:bodyPr/>
                    <a:lstStyle/>
                    <a:p>
                      <a:r>
                        <a:rPr lang="en-US" sz="1600" dirty="0"/>
                        <a:t>Diltiazem. 125 mg. IV</a:t>
                      </a:r>
                    </a:p>
                  </a:txBody>
                  <a:tcPr/>
                </a:tc>
                <a:tc>
                  <a:txBody>
                    <a:bodyPr/>
                    <a:lstStyle/>
                    <a:p>
                      <a:endParaRPr lang="en-US" sz="1600"/>
                    </a:p>
                  </a:txBody>
                  <a:tcPr/>
                </a:tc>
                <a:tc>
                  <a:txBody>
                    <a:bodyPr/>
                    <a:lstStyle/>
                    <a:p>
                      <a:endParaRPr lang="en-US" sz="1600" dirty="0"/>
                    </a:p>
                  </a:txBody>
                  <a:tcPr/>
                </a:tc>
                <a:tc>
                  <a:txBody>
                    <a:bodyPr/>
                    <a:lstStyle/>
                    <a:p>
                      <a:endParaRPr lang="en-US" sz="1600" dirty="0"/>
                    </a:p>
                    <a:p>
                      <a:endParaRPr lang="en-US" sz="1600" dirty="0"/>
                    </a:p>
                    <a:p>
                      <a:endParaRPr lang="en-US" sz="1600" dirty="0"/>
                    </a:p>
                    <a:p>
                      <a:endParaRPr lang="en-US" sz="1600" dirty="0"/>
                    </a:p>
                  </a:txBody>
                  <a:tcPr/>
                </a:tc>
                <a:extLst>
                  <a:ext uri="{0D108BD9-81ED-4DB2-BD59-A6C34878D82A}">
                    <a16:rowId xmlns:a16="http://schemas.microsoft.com/office/drawing/2014/main" val="10005"/>
                  </a:ext>
                </a:extLst>
              </a:tr>
              <a:tr h="1045985">
                <a:tc>
                  <a:txBody>
                    <a:bodyPr/>
                    <a:lstStyle/>
                    <a:p>
                      <a:r>
                        <a:rPr lang="en-US" sz="1600" dirty="0"/>
                        <a:t>Mirtazapine. 30 mg. PO. HS</a:t>
                      </a:r>
                    </a:p>
                  </a:txBody>
                  <a:tcPr/>
                </a:tc>
                <a:tc>
                  <a:txBody>
                    <a:bodyPr/>
                    <a:lstStyle/>
                    <a:p>
                      <a:endParaRPr lang="en-US" sz="1600"/>
                    </a:p>
                  </a:txBody>
                  <a:tcPr/>
                </a:tc>
                <a:tc>
                  <a:txBody>
                    <a:bodyPr/>
                    <a:lstStyle/>
                    <a:p>
                      <a:endParaRPr lang="en-US" sz="1600" dirty="0"/>
                    </a:p>
                  </a:txBody>
                  <a:tcPr/>
                </a:tc>
                <a:tc>
                  <a:txBody>
                    <a:bodyPr/>
                    <a:lstStyle/>
                    <a:p>
                      <a:endParaRPr lang="en-US" sz="1600" dirty="0"/>
                    </a:p>
                  </a:txBody>
                  <a:tcPr/>
                </a:tc>
                <a:extLst>
                  <a:ext uri="{0D108BD9-81ED-4DB2-BD59-A6C34878D82A}">
                    <a16:rowId xmlns:a16="http://schemas.microsoft.com/office/drawing/2014/main" val="10006"/>
                  </a:ext>
                </a:extLst>
              </a:tr>
              <a:tr h="1045985">
                <a:tc>
                  <a:txBody>
                    <a:bodyPr/>
                    <a:lstStyle/>
                    <a:p>
                      <a:r>
                        <a:rPr lang="en-US" sz="1600" dirty="0"/>
                        <a:t>Ondansetron. 4 mg. IV push. Q6h</a:t>
                      </a:r>
                    </a:p>
                  </a:txBody>
                  <a:tcPr/>
                </a:tc>
                <a:tc>
                  <a:txBody>
                    <a:bodyPr/>
                    <a:lstStyle/>
                    <a:p>
                      <a:endParaRPr lang="en-US" sz="1600"/>
                    </a:p>
                  </a:txBody>
                  <a:tcPr/>
                </a:tc>
                <a:tc>
                  <a:txBody>
                    <a:bodyPr/>
                    <a:lstStyle/>
                    <a:p>
                      <a:endParaRPr lang="en-US" sz="1600" dirty="0"/>
                    </a:p>
                  </a:txBody>
                  <a:tcPr/>
                </a:tc>
                <a:tc>
                  <a:txBody>
                    <a:bodyPr/>
                    <a:lstStyle/>
                    <a:p>
                      <a:endParaRPr lang="en-US" sz="1600" dirty="0"/>
                    </a:p>
                  </a:txBody>
                  <a:tcPr/>
                </a:tc>
                <a:extLst>
                  <a:ext uri="{0D108BD9-81ED-4DB2-BD59-A6C34878D82A}">
                    <a16:rowId xmlns:a16="http://schemas.microsoft.com/office/drawing/2014/main" val="10007"/>
                  </a:ext>
                </a:extLst>
              </a:tr>
              <a:tr h="1045985">
                <a:tc>
                  <a:txBody>
                    <a:bodyPr/>
                    <a:lstStyle/>
                    <a:p>
                      <a:r>
                        <a:rPr lang="en-US" sz="1600" dirty="0"/>
                        <a:t>Simvastatin. 20 mg. PO. At night</a:t>
                      </a:r>
                    </a:p>
                  </a:txBody>
                  <a:tcPr/>
                </a:tc>
                <a:tc>
                  <a:txBody>
                    <a:bodyPr/>
                    <a:lstStyle/>
                    <a:p>
                      <a:endParaRPr lang="en-US" sz="1600"/>
                    </a:p>
                  </a:txBody>
                  <a:tcPr/>
                </a:tc>
                <a:tc>
                  <a:txBody>
                    <a:bodyPr/>
                    <a:lstStyle/>
                    <a:p>
                      <a:endParaRPr lang="en-US" sz="1600" dirty="0"/>
                    </a:p>
                  </a:txBody>
                  <a:tcPr/>
                </a:tc>
                <a:tc>
                  <a:txBody>
                    <a:bodyPr/>
                    <a:lstStyle/>
                    <a:p>
                      <a:endParaRPr lang="en-US" sz="1600" dirty="0"/>
                    </a:p>
                  </a:txBody>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4175630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83920" y="944880"/>
            <a:ext cx="18318480" cy="1129540"/>
          </a:xfrm>
          <a:prstGeom prst="rect">
            <a:avLst/>
          </a:prstGeom>
          <a:noFill/>
        </p:spPr>
        <p:txBody>
          <a:bodyPr wrap="square" rtlCol="0">
            <a:spAutoFit/>
          </a:bodyPr>
          <a:lstStyle/>
          <a:p>
            <a:pPr algn="ctr"/>
            <a:r>
              <a:rPr lang="en-US" dirty="0"/>
              <a:t>References:</a:t>
            </a:r>
          </a:p>
          <a:p>
            <a:pPr algn="ctr"/>
            <a:endParaRPr lang="en-US" dirty="0"/>
          </a:p>
        </p:txBody>
      </p:sp>
      <p:sp>
        <p:nvSpPr>
          <p:cNvPr id="3" name="TextBox 2"/>
          <p:cNvSpPr txBox="1"/>
          <p:nvPr/>
        </p:nvSpPr>
        <p:spPr>
          <a:xfrm>
            <a:off x="-1603513" y="-1046922"/>
            <a:ext cx="184731" cy="610936"/>
          </a:xfrm>
          <a:prstGeom prst="rect">
            <a:avLst/>
          </a:prstGeom>
          <a:noFill/>
        </p:spPr>
        <p:txBody>
          <a:bodyPr wrap="none" rtlCol="0">
            <a:spAutoFit/>
          </a:bodyPr>
          <a:lstStyle/>
          <a:p>
            <a:endParaRPr lang="en-US"/>
          </a:p>
        </p:txBody>
      </p:sp>
      <p:sp>
        <p:nvSpPr>
          <p:cNvPr id="5" name="TextBox 4">
            <a:extLst>
              <a:ext uri="{FF2B5EF4-FFF2-40B4-BE49-F238E27FC236}">
                <a16:creationId xmlns:a16="http://schemas.microsoft.com/office/drawing/2014/main" id="{A6825A00-3202-1545-AB86-D45C04A93AFC}"/>
              </a:ext>
            </a:extLst>
          </p:cNvPr>
          <p:cNvSpPr txBox="1"/>
          <p:nvPr/>
        </p:nvSpPr>
        <p:spPr>
          <a:xfrm>
            <a:off x="1255776" y="2074420"/>
            <a:ext cx="17574768" cy="6571479"/>
          </a:xfrm>
          <a:prstGeom prst="rect">
            <a:avLst/>
          </a:prstGeom>
          <a:noFill/>
        </p:spPr>
        <p:txBody>
          <a:bodyPr wrap="square" rtlCol="0">
            <a:spAutoFit/>
          </a:bodyPr>
          <a:lstStyle/>
          <a:p>
            <a:pPr>
              <a:lnSpc>
                <a:spcPct val="200000"/>
              </a:lnSpc>
            </a:pPr>
            <a:r>
              <a:rPr lang="en-US" altLang="en-US" sz="3600" dirty="0">
                <a:solidFill>
                  <a:srgbClr val="000000"/>
                </a:solidFill>
                <a:latin typeface="Times New Roman" panose="02020603050405020304" pitchFamily="18" charset="0"/>
                <a:cs typeface="Times New Roman" panose="02020603050405020304" pitchFamily="18" charset="0"/>
              </a:rPr>
              <a:t>Erikson, E. H., &amp; Erikson, J. M. (2018). </a:t>
            </a:r>
            <a:r>
              <a:rPr lang="en-US" altLang="en-US" sz="3600" i="1" dirty="0">
                <a:solidFill>
                  <a:srgbClr val="000000"/>
                </a:solidFill>
                <a:latin typeface="Times New Roman" panose="02020603050405020304" pitchFamily="18" charset="0"/>
                <a:cs typeface="Times New Roman" panose="02020603050405020304" pitchFamily="18" charset="0"/>
              </a:rPr>
              <a:t>The life cycle completed </a:t>
            </a:r>
            <a:r>
              <a:rPr lang="en-US" altLang="en-US" sz="3600" dirty="0">
                <a:solidFill>
                  <a:srgbClr val="000000"/>
                </a:solidFill>
                <a:latin typeface="Times New Roman" panose="02020603050405020304" pitchFamily="18" charset="0"/>
                <a:cs typeface="Times New Roman" panose="02020603050405020304" pitchFamily="18" charset="0"/>
              </a:rPr>
              <a:t>(extended version). 	Norton &amp; Company.</a:t>
            </a:r>
          </a:p>
          <a:p>
            <a:pPr>
              <a:lnSpc>
                <a:spcPct val="200000"/>
              </a:lnSpc>
            </a:pPr>
            <a:r>
              <a:rPr lang="en-US" sz="3600" dirty="0">
                <a:latin typeface="Times New Roman" panose="02020603050405020304" pitchFamily="18" charset="0"/>
                <a:cs typeface="Times New Roman" panose="02020603050405020304" pitchFamily="18" charset="0"/>
              </a:rPr>
              <a:t>Med Deck. (2015). Retrieved August 4, 2018, from 	http://</a:t>
            </a:r>
            <a:r>
              <a:rPr lang="en-US" sz="3600" dirty="0" err="1">
                <a:latin typeface="Times New Roman" panose="02020603050405020304" pitchFamily="18" charset="0"/>
                <a:cs typeface="Times New Roman" panose="02020603050405020304" pitchFamily="18" charset="0"/>
              </a:rPr>
              <a:t>davisplus.fadavis.com</a:t>
            </a:r>
            <a:r>
              <a:rPr lang="en-US" sz="3600" dirty="0">
                <a:latin typeface="Times New Roman" panose="02020603050405020304" pitchFamily="18" charset="0"/>
                <a:cs typeface="Times New Roman" panose="02020603050405020304" pitchFamily="18" charset="0"/>
              </a:rPr>
              <a:t>/3976/</a:t>
            </a:r>
            <a:r>
              <a:rPr lang="en-US" sz="3600" dirty="0" err="1">
                <a:latin typeface="Times New Roman" panose="02020603050405020304" pitchFamily="18" charset="0"/>
                <a:cs typeface="Times New Roman" panose="02020603050405020304" pitchFamily="18" charset="0"/>
              </a:rPr>
              <a:t>meddeck</a:t>
            </a:r>
            <a:r>
              <a:rPr lang="en-US" sz="3600" dirty="0">
                <a:latin typeface="Times New Roman" panose="02020603050405020304" pitchFamily="18" charset="0"/>
                <a:cs typeface="Times New Roman" panose="02020603050405020304" pitchFamily="18" charset="0"/>
              </a:rPr>
              <a:t>/.</a:t>
            </a:r>
          </a:p>
          <a:p>
            <a:pPr>
              <a:lnSpc>
                <a:spcPct val="200000"/>
              </a:lnSpc>
            </a:pPr>
            <a:r>
              <a:rPr lang="en-US" sz="3600" dirty="0">
                <a:latin typeface="Times New Roman" panose="02020603050405020304" pitchFamily="18" charset="0"/>
                <a:cs typeface="Times New Roman" panose="02020603050405020304" pitchFamily="18" charset="0"/>
              </a:rPr>
              <a:t>Perry, A. G., Potter, P. A., &amp; </a:t>
            </a:r>
            <a:r>
              <a:rPr lang="en-US" sz="3600" dirty="0" err="1">
                <a:latin typeface="Times New Roman" panose="02020603050405020304" pitchFamily="18" charset="0"/>
                <a:cs typeface="Times New Roman" panose="02020603050405020304" pitchFamily="18" charset="0"/>
              </a:rPr>
              <a:t>Ostendorf</a:t>
            </a:r>
            <a:r>
              <a:rPr lang="en-US" sz="3600" dirty="0">
                <a:latin typeface="Times New Roman" panose="02020603050405020304" pitchFamily="18" charset="0"/>
                <a:cs typeface="Times New Roman" panose="02020603050405020304" pitchFamily="18" charset="0"/>
              </a:rPr>
              <a:t>, W. (2013). </a:t>
            </a:r>
            <a:r>
              <a:rPr lang="en-US" sz="3600" i="1" dirty="0">
                <a:latin typeface="Times New Roman" panose="02020603050405020304" pitchFamily="18" charset="0"/>
                <a:cs typeface="Times New Roman" panose="02020603050405020304" pitchFamily="18" charset="0"/>
              </a:rPr>
              <a:t>Clinical Nursing Skills and 	Techniques: Clinical Nursing Skills and Techniques</a:t>
            </a:r>
            <a:r>
              <a:rPr lang="en-US" sz="3600" dirty="0">
                <a:latin typeface="Times New Roman" panose="02020603050405020304" pitchFamily="18" charset="0"/>
                <a:cs typeface="Times New Roman" panose="02020603050405020304" pitchFamily="18" charset="0"/>
              </a:rPr>
              <a:t>. Elsevier Health Sciences.</a:t>
            </a:r>
          </a:p>
        </p:txBody>
      </p:sp>
    </p:spTree>
    <p:extLst>
      <p:ext uri="{BB962C8B-B14F-4D97-AF65-F5344CB8AC3E}">
        <p14:creationId xmlns:p14="http://schemas.microsoft.com/office/powerpoint/2010/main" val="173928014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305</TotalTime>
  <Words>1629</Words>
  <Application>Microsoft Macintosh PowerPoint</Application>
  <PresentationFormat>Custom</PresentationFormat>
  <Paragraphs>228</Paragraphs>
  <Slides>4</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宋体</vt: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16.0013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June Nakamura</dc:creator>
  <cp:lastModifiedBy>Anna Ananyan</cp:lastModifiedBy>
  <cp:revision>51</cp:revision>
  <dcterms:created xsi:type="dcterms:W3CDTF">2016-01-31T18:44:15Z</dcterms:created>
  <dcterms:modified xsi:type="dcterms:W3CDTF">2018-08-06T07:44:31Z</dcterms:modified>
</cp:coreProperties>
</file>